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67" r:id="rId3"/>
    <p:sldId id="266" r:id="rId4"/>
    <p:sldId id="275" r:id="rId5"/>
    <p:sldId id="269" r:id="rId6"/>
    <p:sldId id="276" r:id="rId7"/>
    <p:sldId id="277" r:id="rId8"/>
    <p:sldId id="289" r:id="rId9"/>
    <p:sldId id="290" r:id="rId10"/>
    <p:sldId id="278" r:id="rId11"/>
    <p:sldId id="284" r:id="rId12"/>
    <p:sldId id="286" r:id="rId13"/>
    <p:sldId id="287" r:id="rId14"/>
    <p:sldId id="279" r:id="rId15"/>
    <p:sldId id="291" r:id="rId16"/>
    <p:sldId id="292" r:id="rId17"/>
    <p:sldId id="293" r:id="rId18"/>
    <p:sldId id="294" r:id="rId19"/>
    <p:sldId id="295" r:id="rId20"/>
  </p:sldIdLst>
  <p:sldSz cx="9144000" cy="6858000" type="screen4x3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36"/>
    <a:srgbClr val="212236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57" autoAdjust="0"/>
    <p:restoredTop sz="53702" autoAdjust="0"/>
  </p:normalViewPr>
  <p:slideViewPr>
    <p:cSldViewPr snapToGrid="0" snapToObjects="1">
      <p:cViewPr>
        <p:scale>
          <a:sx n="115" d="100"/>
          <a:sy n="115" d="100"/>
        </p:scale>
        <p:origin x="1280" y="120"/>
      </p:cViewPr>
      <p:guideLst>
        <p:guide orient="horz" pos="1620"/>
        <p:guide pos="2160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10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BCE51BA-6D86-418C-A45A-0FD03C5923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44CCA1F-BD59-463A-BE45-999C502CB2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9F983-8963-430F-B2FE-D8FDC1974AAB}" type="datetimeFigureOut">
              <a:rPr lang="en-AU" smtClean="0"/>
              <a:t>29/10/18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F41AC57-05DE-4EA7-B049-827765AF0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B60033D-883F-4CFD-B24C-BAEB75EC98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6B0BA-1498-4B0B-87D1-FA40CDEB00C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4970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9FB91-72B3-463E-8D44-D1889801833E}" type="datetimeFigureOut">
              <a:rPr lang="en-AU" smtClean="0"/>
              <a:t>29/10/18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B1A01-F464-4F55-8CB9-02B1D999DB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2915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2017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883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2724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235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2764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9613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7154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2341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8003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4939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780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78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8636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411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9190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29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004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3470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3346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86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5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29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7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3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55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3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7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4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5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14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30.png"/><Relationship Id="rId6" Type="http://schemas.openxmlformats.org/officeDocument/2006/relationships/image" Target="../media/image16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33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hyperlink" Target="http://scikit-learn.org/" TargetMode="External"/><Relationship Id="rId6" Type="http://schemas.openxmlformats.org/officeDocument/2006/relationships/hyperlink" Target="https://www.tensorflow.org/" TargetMode="External"/><Relationship Id="rId7" Type="http://schemas.openxmlformats.org/officeDocument/2006/relationships/hyperlink" Target="https://www.deeplearning.ai/" TargetMode="External"/><Relationship Id="rId8" Type="http://schemas.openxmlformats.org/officeDocument/2006/relationships/hyperlink" Target="https://github.com/core-skills/06-machine-learning" TargetMode="External"/><Relationship Id="rId9" Type="http://schemas.openxmlformats.org/officeDocument/2006/relationships/image" Target="../media/image6.jpeg"/><Relationship Id="rId10" Type="http://schemas.openxmlformats.org/officeDocument/2006/relationships/image" Target="../media/image7.jpeg"/><Relationship Id="rId11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emf"/><Relationship Id="rId5" Type="http://schemas.openxmlformats.org/officeDocument/2006/relationships/image" Target="../media/image10.png"/><Relationship Id="rId6" Type="http://schemas.openxmlformats.org/officeDocument/2006/relationships/hyperlink" Target="https://www.nature.com/scitable/blog/brain-metrics/" TargetMode="External"/><Relationship Id="rId7" Type="http://schemas.openxmlformats.org/officeDocument/2006/relationships/hyperlink" Target="https://phys.org/2018-06-ai-method-power-artificial-neural.html" TargetMode="External"/><Relationship Id="rId8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0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7737"/>
          <a:stretch/>
        </p:blipFill>
        <p:spPr>
          <a:xfrm>
            <a:off x="-1" y="0"/>
            <a:ext cx="3352801" cy="6858000"/>
          </a:xfrm>
          <a:prstGeom prst="rect">
            <a:avLst/>
          </a:prstGeom>
        </p:spPr>
      </p:pic>
      <p:pic>
        <p:nvPicPr>
          <p:cNvPr id="2" name="Picture 1" descr="Cover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00" y="0"/>
            <a:ext cx="5664200" cy="1229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DEAB251-389B-449A-8A98-DE3CD290697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" y="1075847"/>
            <a:ext cx="2670028" cy="1479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2800" y="2682050"/>
            <a:ext cx="5702300" cy="390465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r">
              <a:lnSpc>
                <a:spcPct val="120000"/>
              </a:lnSpc>
            </a:pPr>
            <a:endParaRPr lang="en-GB" sz="4500" baseline="30000" dirty="0" smtClean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r>
              <a:rPr lang="en-GB" sz="45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MACHINE LEARNING II:</a:t>
            </a:r>
            <a:endParaRPr lang="en-GB" sz="4000" baseline="30000" dirty="0" smtClean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/>
            <a:r>
              <a:rPr lang="en-GB" sz="40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Artificial Neural Networks </a:t>
            </a:r>
          </a:p>
          <a:p>
            <a:pPr algn="r"/>
            <a:r>
              <a:rPr lang="en-GB" sz="40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and Deep Learning.</a:t>
            </a:r>
            <a:r>
              <a:rPr lang="en-GB" sz="4000" dirty="0" smtClean="0">
                <a:solidFill>
                  <a:srgbClr val="212236"/>
                </a:solidFill>
                <a:latin typeface="Open Sans"/>
                <a:cs typeface="Open Sans"/>
              </a:rPr>
              <a:t> </a:t>
            </a:r>
            <a:endParaRPr lang="en-GB" sz="4000" baseline="30000" dirty="0" smtClean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endParaRPr lang="en-GB" sz="4000" baseline="30000" dirty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r>
              <a:rPr lang="en-GB" sz="32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DÉBORA CORRÊA and</a:t>
            </a:r>
            <a:r>
              <a:rPr lang="en-GB" sz="3200" dirty="0" smtClean="0">
                <a:solidFill>
                  <a:srgbClr val="212236"/>
                </a:solidFill>
                <a:latin typeface="Open Sans"/>
                <a:cs typeface="Open Sans"/>
              </a:rPr>
              <a:t> </a:t>
            </a:r>
            <a:r>
              <a:rPr lang="en-GB" sz="32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AYHAM ZAITOUNY</a:t>
            </a:r>
            <a:r>
              <a:rPr lang="en-GB" sz="3200" dirty="0" smtClean="0">
                <a:solidFill>
                  <a:srgbClr val="212236"/>
                </a:solidFill>
                <a:latin typeface="Open Sans"/>
                <a:cs typeface="Open Sans"/>
              </a:rPr>
              <a:t> </a:t>
            </a:r>
            <a:endParaRPr lang="en-GB" sz="3200" baseline="30000" dirty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/>
            <a:r>
              <a:rPr lang="en-GB" sz="1900" baseline="30000" dirty="0">
                <a:solidFill>
                  <a:srgbClr val="FF0000"/>
                </a:solidFill>
                <a:latin typeface="Open Sans"/>
                <a:cs typeface="Open Sans"/>
              </a:rPr>
              <a:t/>
            </a:r>
            <a:br>
              <a:rPr lang="en-GB" sz="1900" baseline="30000" dirty="0">
                <a:solidFill>
                  <a:srgbClr val="FF0000"/>
                </a:solidFill>
                <a:latin typeface="Open Sans"/>
                <a:cs typeface="Open Sans"/>
              </a:rPr>
            </a:br>
            <a:r>
              <a:rPr lang="en-GB" baseline="30000" dirty="0" smtClean="0">
                <a:solidFill>
                  <a:srgbClr val="C00000"/>
                </a:solidFill>
                <a:latin typeface="Open Sans"/>
                <a:cs typeface="Open Sans"/>
              </a:rPr>
              <a:t>30 OCT 2018</a:t>
            </a:r>
            <a:endParaRPr lang="en-US" dirty="0">
              <a:solidFill>
                <a:srgbClr val="C00000"/>
              </a:solidFill>
              <a:latin typeface="Open Sans"/>
              <a:cs typeface="Open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52800" y="1644420"/>
            <a:ext cx="59629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200" dirty="0" err="1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Welcome</a:t>
            </a:r>
            <a:r>
              <a:rPr lang="pt-BR" sz="520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5200" dirty="0" err="1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pt-BR" sz="520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5200" dirty="0" err="1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week</a:t>
            </a:r>
            <a:r>
              <a:rPr lang="pt-BR" sz="520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7!</a:t>
            </a:r>
            <a:endParaRPr lang="pt-BR" sz="52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336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581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LOGISTIC REGRESSION</a:t>
            </a:r>
            <a:endParaRPr 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198782" y="725556"/>
            <a:ext cx="87364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Similar to Liner Regression: the model computes a weighted sum of the input features and add a bias term.</a:t>
            </a:r>
          </a:p>
          <a:p>
            <a:endParaRPr lang="en-US" sz="2200" dirty="0" smtClean="0"/>
          </a:p>
          <a:p>
            <a:r>
              <a:rPr lang="en-US" sz="2200" b="1" dirty="0" smtClean="0"/>
              <a:t>Output: </a:t>
            </a:r>
            <a:r>
              <a:rPr lang="en-US" sz="2200" dirty="0" smtClean="0"/>
              <a:t>Logistic function applied on the resulting sum.</a:t>
            </a:r>
            <a:endParaRPr lang="en-US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198782" y="2527086"/>
            <a:ext cx="2326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Logistic regression</a:t>
            </a:r>
            <a:endParaRPr lang="en-US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6835" y="3034445"/>
                <a:ext cx="469840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pt-BR" sz="2200" b="0" i="1" smtClean="0">
                            <a:latin typeface="Cambria Math" charset="0"/>
                          </a:rPr>
                          <m:t>𝑝</m:t>
                        </m:r>
                      </m:e>
                    </m:acc>
                    <m:r>
                      <a:rPr lang="pt-BR" sz="2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  <m:r>
                          <a:rPr lang="pt-BR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pt-BR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pt-BR" sz="22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pt-BR" sz="2200" b="0" i="1" smtClean="0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pt-BR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2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sz="2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pt-BR" sz="22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pt-BR" sz="22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2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sz="22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pt-BR" sz="2200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pt-BR" sz="22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sz="22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sz="22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200" dirty="0" smtClean="0"/>
                  <a:t>)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35" y="3034445"/>
                <a:ext cx="4698402" cy="338554"/>
              </a:xfrm>
              <a:prstGeom prst="rect">
                <a:avLst/>
              </a:prstGeom>
              <a:blipFill rotWithShape="0">
                <a:blip r:embed="rId4"/>
                <a:stretch>
                  <a:fillRect l="-2075" t="-145455" r="-2594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066536" y="2963976"/>
                <a:ext cx="29284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charset="0"/>
                          </a:rPr>
                          <m:t>𝑝</m:t>
                        </m:r>
                      </m:e>
                    </m:acc>
                    <m:r>
                      <a:rPr lang="pt-BR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pt-BR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sub>
                    </m:sSub>
                    <m:d>
                      <m:dPr>
                        <m:ctrlPr>
                          <a:rPr lang="pt-BR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pt-BR" b="1" i="0" smtClean="0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pt-BR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  <m:r>
                          <a:rPr lang="pt-B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pt-BR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𝐖</m:t>
                        </m:r>
                      </m:e>
                      <m:sup>
                        <m:r>
                          <a:rPr lang="pt-BR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pt-BR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>
                        <a:latin typeface="Cambria Math" charset="0"/>
                      </a:rPr>
                      <m:t>𝐱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36" y="2963976"/>
                <a:ext cx="292849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534" t="-24590" r="-5198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>
            <a:off x="5080407" y="3216771"/>
            <a:ext cx="6400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99848" y="4116857"/>
                <a:ext cx="2053574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pt-BR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pt-BR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pt-BR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pt-BR" sz="1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exp</m:t>
                          </m:r>
                          <m:r>
                            <a:rPr lang="pt-BR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⁡(−</m:t>
                          </m:r>
                          <m:r>
                            <a:rPr lang="pt-BR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pt-BR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848" y="4116857"/>
                <a:ext cx="2053574" cy="56958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114" y="5138256"/>
            <a:ext cx="5285418" cy="162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75792" y="3768413"/>
                <a:ext cx="2328458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pt-BR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pt-BR" b="0" i="1" smtClean="0">
                                  <a:latin typeface="Cambria Math" charset="0"/>
                                </a:rPr>
                                <m:t>0 </m:t>
                              </m:r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pt-BR" b="0" i="0" smtClean="0">
                                  <a:latin typeface="Cambria Math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pt-BR" b="0" i="1" smtClean="0">
                                  <a:latin typeface="Cambria Math" charset="0"/>
                                </a:rPr>
                                <m:t>&lt;0.5</m:t>
                              </m:r>
                            </m:e>
                            <m:e>
                              <m:r>
                                <a:rPr lang="pt-BR" b="0" i="1" smtClean="0">
                                  <a:latin typeface="Cambria Math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pt-BR" b="0" i="1" smtClean="0">
                                  <a:latin typeface="Cambria Math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pt-BR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92" y="3768413"/>
                <a:ext cx="2328458" cy="82381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1056288" y="4738146"/>
            <a:ext cx="1735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predicted </a:t>
            </a:r>
            <a:r>
              <a:rPr lang="en-US" sz="2000" dirty="0" smtClean="0"/>
              <a:t>class</a:t>
            </a:r>
            <a:endParaRPr lang="en-US" sz="2000" dirty="0"/>
          </a:p>
        </p:txBody>
      </p:sp>
      <p:sp>
        <p:nvSpPr>
          <p:cNvPr id="24" name="Bent-Up Arrow 23"/>
          <p:cNvSpPr/>
          <p:nvPr/>
        </p:nvSpPr>
        <p:spPr>
          <a:xfrm rot="5400000">
            <a:off x="450729" y="4583653"/>
            <a:ext cx="422277" cy="538080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05882" y="5534561"/>
            <a:ext cx="3114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ANNs follow the same idea:</a:t>
            </a:r>
          </a:p>
          <a:p>
            <a:r>
              <a:rPr lang="en-US" sz="2000" dirty="0" smtClean="0"/>
              <a:t>we transform the output of a neuron using nonlinear transformation.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618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8" grpId="0"/>
      <p:bldP spid="22" grpId="0"/>
      <p:bldP spid="23" grpId="0"/>
      <p:bldP spid="24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581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PERCEPTRON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134253" y="1375473"/>
                <a:ext cx="4674420" cy="4355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charset="0"/>
                            </a:rPr>
                          </m:ctrlPr>
                        </m:sSubPr>
                        <m:e>
                          <m:eqArr>
                            <m:eqArrPr>
                              <m:ctrlPr>
                                <a:rPr lang="pt-BR" sz="18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pt-BR" sz="18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pt-BR" sz="1800" i="1">
                                  <a:latin typeface="Cambria Math" charset="0"/>
                                </a:rPr>
                                <m:t>h</m:t>
                              </m:r>
                            </m:e>
                          </m:eqArr>
                        </m:e>
                        <m:sub>
                          <m:r>
                            <a:rPr lang="pt-BR" sz="18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sub>
                      </m:sSub>
                      <m:d>
                        <m:dPr>
                          <m:ctrlPr>
                            <a:rPr lang="pt-BR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pt-BR" sz="18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𝐱</m:t>
                          </m:r>
                        </m:e>
                      </m:d>
                      <m:r>
                        <a:rPr lang="pt-BR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pt-BR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18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pt-BR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</m:d>
                      <m:r>
                        <a:rPr lang="pt-BR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pt-BR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pt-BR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pt-BR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pt-BR" sz="18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18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pt-BR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a:rPr lang="pt-BR" sz="1800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𝐱</m:t>
                      </m:r>
                      <m:r>
                        <a:rPr lang="pt-BR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pt-BR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pt-BR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" y="1375473"/>
                <a:ext cx="4674420" cy="435504"/>
              </a:xfrm>
              <a:prstGeom prst="rect">
                <a:avLst/>
              </a:prstGeom>
              <a:blipFill rotWithShape="0">
                <a:blip r:embed="rId4"/>
                <a:stretch>
                  <a:fillRect t="-125352" b="-46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" name="Group 118"/>
          <p:cNvGrpSpPr/>
          <p:nvPr/>
        </p:nvGrpSpPr>
        <p:grpSpPr>
          <a:xfrm>
            <a:off x="292889" y="2503885"/>
            <a:ext cx="3482998" cy="2783485"/>
            <a:chOff x="-56601" y="1735611"/>
            <a:chExt cx="3482998" cy="2783485"/>
          </a:xfrm>
        </p:grpSpPr>
        <p:sp>
          <p:nvSpPr>
            <p:cNvPr id="62" name="Rounded Rectangle 61"/>
            <p:cNvSpPr/>
            <p:nvPr/>
          </p:nvSpPr>
          <p:spPr>
            <a:xfrm>
              <a:off x="1223053" y="4102198"/>
              <a:ext cx="1497861" cy="416898"/>
            </a:xfrm>
            <a:prstGeom prst="roundRect">
              <a:avLst/>
            </a:prstGeom>
            <a:solidFill>
              <a:schemeClr val="bg1">
                <a:lumMod val="85000"/>
                <a:alpha val="31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581476" y="2209018"/>
              <a:ext cx="720000" cy="72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baseline="-25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06611" y="4057430"/>
              <a:ext cx="421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271752" y="4057430"/>
              <a:ext cx="421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  <p:cxnSp>
          <p:nvCxnSpPr>
            <p:cNvPr id="56" name="Straight Arrow Connector 55"/>
            <p:cNvCxnSpPr>
              <a:stCxn id="54" idx="0"/>
              <a:endCxn id="51" idx="4"/>
            </p:cNvCxnSpPr>
            <p:nvPr/>
          </p:nvCxnSpPr>
          <p:spPr>
            <a:xfrm flipV="1">
              <a:off x="1417566" y="2929018"/>
              <a:ext cx="523910" cy="11284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5" idx="0"/>
              <a:endCxn id="51" idx="4"/>
            </p:cNvCxnSpPr>
            <p:nvPr/>
          </p:nvCxnSpPr>
          <p:spPr>
            <a:xfrm flipH="1" flipV="1">
              <a:off x="1941476" y="2929018"/>
              <a:ext cx="541231" cy="11284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-56601" y="4110592"/>
              <a:ext cx="13006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 layer</a:t>
              </a:r>
              <a:endParaRPr lang="en-US" sz="2000" dirty="0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1405591" y="3203722"/>
              <a:ext cx="508473" cy="461665"/>
              <a:chOff x="987592" y="2909816"/>
              <a:chExt cx="508473" cy="461665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1023731" y="2961082"/>
                <a:ext cx="410399" cy="41039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800" baseline="-25000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987592" y="2909816"/>
                <a:ext cx="5084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baseline="-25000" dirty="0" smtClean="0"/>
                  <a:t>1</a:t>
                </a:r>
                <a:endParaRPr lang="en-US" baseline="-25000" dirty="0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2005489" y="3229354"/>
              <a:ext cx="508473" cy="461665"/>
              <a:chOff x="987592" y="2909816"/>
              <a:chExt cx="508473" cy="461665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1023731" y="2961082"/>
                <a:ext cx="410399" cy="41039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800" baseline="-25000" dirty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987592" y="2909816"/>
                <a:ext cx="5084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w</a:t>
                </a:r>
                <a:r>
                  <a:rPr lang="en-US" baseline="-25000" dirty="0" smtClean="0"/>
                  <a:t>2</a:t>
                </a:r>
                <a:endParaRPr lang="en-US" baseline="-25000" dirty="0"/>
              </a:p>
            </p:txBody>
          </p:sp>
        </p:grpSp>
        <p:cxnSp>
          <p:nvCxnSpPr>
            <p:cNvPr id="98" name="Straight Connector 97"/>
            <p:cNvCxnSpPr>
              <a:stCxn id="51" idx="2"/>
              <a:endCxn id="51" idx="6"/>
            </p:cNvCxnSpPr>
            <p:nvPr/>
          </p:nvCxnSpPr>
          <p:spPr>
            <a:xfrm>
              <a:off x="1581476" y="2569018"/>
              <a:ext cx="720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1831669" y="2549911"/>
                  <a:ext cx="2372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1669" y="2549911"/>
                  <a:ext cx="23724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8205" r="-28205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/>
            <p:cNvSpPr txBox="1"/>
            <p:nvPr/>
          </p:nvSpPr>
          <p:spPr>
            <a:xfrm>
              <a:off x="1778609" y="2102497"/>
              <a:ext cx="343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</a:t>
              </a:r>
              <a:endParaRPr lang="en-US" i="1" dirty="0"/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 flipV="1">
              <a:off x="1950291" y="1735611"/>
              <a:ext cx="0" cy="4662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2433368" y="3309381"/>
              <a:ext cx="993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weights</a:t>
              </a:r>
              <a:endParaRPr lang="en-US" sz="20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679007" y="3201250"/>
              <a:ext cx="410399" cy="461665"/>
              <a:chOff x="1023731" y="2909816"/>
              <a:chExt cx="410399" cy="461665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1023731" y="2961082"/>
                <a:ext cx="410399" cy="4103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800" baseline="-25000" dirty="0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1047226" y="2909816"/>
                <a:ext cx="346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baseline="-25000" dirty="0"/>
              </a:p>
            </p:txBody>
          </p:sp>
        </p:grpSp>
        <p:cxnSp>
          <p:nvCxnSpPr>
            <p:cNvPr id="111" name="Straight Arrow Connector 110"/>
            <p:cNvCxnSpPr>
              <a:stCxn id="109" idx="7"/>
              <a:endCxn id="51" idx="3"/>
            </p:cNvCxnSpPr>
            <p:nvPr/>
          </p:nvCxnSpPr>
          <p:spPr>
            <a:xfrm flipV="1">
              <a:off x="1029304" y="2823576"/>
              <a:ext cx="657614" cy="4890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TextBox 223"/>
            <p:cNvSpPr txBox="1"/>
            <p:nvPr/>
          </p:nvSpPr>
          <p:spPr>
            <a:xfrm>
              <a:off x="237492" y="2931316"/>
              <a:ext cx="6030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/>
                <a:t>bias</a:t>
              </a:r>
              <a:endParaRPr lang="en-US" sz="2000" dirty="0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2372166" y="2423466"/>
              <a:ext cx="5634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/>
                <a:t>LTU</a:t>
              </a:r>
              <a:endParaRPr lang="en-US" sz="2000" dirty="0"/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1855640" y="2058028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output</a:t>
            </a:r>
            <a:endParaRPr lang="en-US" sz="2000" dirty="0"/>
          </a:p>
        </p:txBody>
      </p:sp>
      <p:sp>
        <p:nvSpPr>
          <p:cNvPr id="229" name="Oval 228"/>
          <p:cNvSpPr/>
          <p:nvPr/>
        </p:nvSpPr>
        <p:spPr>
          <a:xfrm>
            <a:off x="1463443" y="3631041"/>
            <a:ext cx="410399" cy="4103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baseline="-25000" dirty="0"/>
          </a:p>
        </p:txBody>
      </p:sp>
      <p:sp>
        <p:nvSpPr>
          <p:cNvPr id="230" name="TextBox 229"/>
          <p:cNvSpPr txBox="1"/>
          <p:nvPr/>
        </p:nvSpPr>
        <p:spPr>
          <a:xfrm>
            <a:off x="1486938" y="3579775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US" baseline="-25000" dirty="0"/>
          </a:p>
        </p:txBody>
      </p:sp>
      <p:sp>
        <p:nvSpPr>
          <p:cNvPr id="3" name="TextBox 2"/>
          <p:cNvSpPr txBox="1"/>
          <p:nvPr/>
        </p:nvSpPr>
        <p:spPr>
          <a:xfrm>
            <a:off x="537471" y="814216"/>
            <a:ext cx="389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Linear Threshold Units (LTUs)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842000" y="1650691"/>
                <a:ext cx="2084866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charset="0"/>
                        </a:rPr>
                        <m:t>𝑔</m:t>
                      </m:r>
                      <m:r>
                        <a:rPr lang="pt-BR" sz="2000" b="0" i="1" smtClean="0">
                          <a:latin typeface="Cambria Math" charset="0"/>
                        </a:rPr>
                        <m:t>(</m:t>
                      </m:r>
                      <m:r>
                        <a:rPr lang="pt-BR" sz="2000" b="0" i="1" smtClean="0">
                          <a:latin typeface="Cambria Math" charset="0"/>
                        </a:rPr>
                        <m:t>𝑧</m:t>
                      </m:r>
                      <m:r>
                        <a:rPr lang="pt-BR" sz="2000" b="0" i="1" smtClean="0">
                          <a:latin typeface="Cambria Math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pt-BR" sz="2000" b="0" i="1" smtClean="0">
                                  <a:latin typeface="Cambria Math" charset="0"/>
                                </a:rPr>
                                <m:t>0 </m:t>
                              </m:r>
                              <m:r>
                                <m:rPr>
                                  <m:sty m:val="p"/>
                                </m:rPr>
                                <a:rPr lang="pt-BR" sz="2000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pt-BR" sz="20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pt-BR" sz="2000" b="0" i="1" smtClean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pt-BR" sz="2000" b="0" i="1" smtClean="0">
                                  <a:latin typeface="Cambria Math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pt-BR" sz="2000" b="0" i="1" smtClean="0">
                                  <a:latin typeface="Cambria Math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pt-BR" sz="2000" b="0" i="0" smtClean="0"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pt-BR" sz="20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pt-BR" sz="2000" b="0" i="1" smtClean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pt-BR" sz="2000" b="0" i="1" smtClean="0">
                                  <a:latin typeface="Cambria Math" charset="0"/>
                                </a:rPr>
                                <m:t> 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0" y="1650691"/>
                <a:ext cx="2084866" cy="68653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t="3482" r="73376" b="48711"/>
          <a:stretch/>
        </p:blipFill>
        <p:spPr>
          <a:xfrm>
            <a:off x="5732206" y="2401578"/>
            <a:ext cx="2526835" cy="2094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06141" y="5575921"/>
                <a:ext cx="2990306" cy="3580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pt-BR" sz="22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pt-BR" sz="22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pt-BR" sz="2200" b="0" i="1" smtClean="0">
                              <a:latin typeface="Cambria Math" charset="0"/>
                            </a:rPr>
                            <m:t>+1</m:t>
                          </m:r>
                        </m:sup>
                      </m:sSubSup>
                      <m:r>
                        <a:rPr lang="pt-BR" sz="22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pt-BR" sz="22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pt-BR" sz="2200" b="0" i="1" smtClean="0">
                              <a:latin typeface="Cambria Math" charset="0"/>
                            </a:rPr>
                            <m:t>𝑡</m:t>
                          </m:r>
                        </m:sup>
                      </m:sSubSup>
                      <m:r>
                        <a:rPr lang="pt-BR" sz="2200" b="0" i="1" smtClean="0">
                          <a:latin typeface="Cambria Math" charset="0"/>
                        </a:rPr>
                        <m:t>+</m:t>
                      </m:r>
                      <m:r>
                        <a:rPr lang="pt-BR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lang="pt-BR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pt-BR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pt-BR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pt-BR" sz="2200" b="0" i="1" smtClean="0">
                          <a:latin typeface="Cambria Math" charset="0"/>
                        </a:rPr>
                        <m:t>−</m:t>
                      </m:r>
                      <m:r>
                        <a:rPr lang="pt-BR" sz="2200" b="0" i="1" smtClean="0">
                          <a:latin typeface="Cambria Math" charset="0"/>
                        </a:rPr>
                        <m:t>𝑦</m:t>
                      </m:r>
                      <m:r>
                        <a:rPr lang="pt-BR" sz="2200" b="0" i="1" smtClean="0">
                          <a:latin typeface="Cambria Math" charset="0"/>
                        </a:rPr>
                        <m:t>)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141" y="5575921"/>
                <a:ext cx="2990306" cy="358047"/>
              </a:xfrm>
              <a:prstGeom prst="rect">
                <a:avLst/>
              </a:prstGeom>
              <a:blipFill rotWithShape="0">
                <a:blip r:embed="rId8"/>
                <a:stretch>
                  <a:fillRect l="-815" t="-12069" r="-40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376743" y="5103176"/>
            <a:ext cx="48813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Perceptron learning rule (</a:t>
            </a:r>
            <a:r>
              <a:rPr lang="en-US" sz="2200" b="1" dirty="0" smtClean="0"/>
              <a:t>weight update</a:t>
            </a:r>
            <a:r>
              <a:rPr lang="en-US" sz="2200" dirty="0" smtClean="0"/>
              <a:t>)</a:t>
            </a:r>
            <a:endParaRPr lang="en-US" sz="22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437775" y="5933968"/>
            <a:ext cx="520860" cy="297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/>
              <p:cNvSpPr txBox="1"/>
              <p:nvPr/>
            </p:nvSpPr>
            <p:spPr>
              <a:xfrm>
                <a:off x="4019421" y="6067640"/>
                <a:ext cx="24183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lang="en-US" sz="2000" dirty="0" smtClean="0"/>
                  <a:t> is the learning rate</a:t>
                </a:r>
                <a:endParaRPr lang="en-US" sz="2000" dirty="0"/>
              </a:p>
            </p:txBody>
          </p:sp>
        </mc:Choice>
        <mc:Fallback xmlns="">
          <p:sp>
            <p:nvSpPr>
              <p:cNvPr id="195" name="TextBox 1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421" y="6067640"/>
                <a:ext cx="2418354" cy="400110"/>
              </a:xfrm>
              <a:prstGeom prst="rect">
                <a:avLst/>
              </a:prstGeom>
              <a:blipFill rotWithShape="0">
                <a:blip r:embed="rId9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7" name="TextBox 196"/>
          <p:cNvSpPr txBox="1"/>
          <p:nvPr/>
        </p:nvSpPr>
        <p:spPr>
          <a:xfrm>
            <a:off x="98907" y="5679412"/>
            <a:ext cx="3758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weights and bias are the</a:t>
            </a:r>
          </a:p>
          <a:p>
            <a:r>
              <a:rPr lang="en-US" dirty="0" smtClean="0"/>
              <a:t>parameters to be learned!</a:t>
            </a:r>
            <a:endParaRPr lang="en-US" dirty="0"/>
          </a:p>
        </p:txBody>
      </p:sp>
      <p:sp>
        <p:nvSpPr>
          <p:cNvPr id="198" name="TextBox 197"/>
          <p:cNvSpPr txBox="1"/>
          <p:nvPr/>
        </p:nvSpPr>
        <p:spPr>
          <a:xfrm>
            <a:off x="0" y="6603609"/>
            <a:ext cx="5895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/>
              <a:t>Hands on Machine Learning with </a:t>
            </a:r>
            <a:r>
              <a:rPr lang="en-US" sz="1400" dirty="0" err="1"/>
              <a:t>Scikit</a:t>
            </a:r>
            <a:r>
              <a:rPr lang="en-US" sz="1400" dirty="0"/>
              <a:t>-Learn and </a:t>
            </a:r>
            <a:r>
              <a:rPr lang="en-US" sz="1400" dirty="0" err="1"/>
              <a:t>TensorFlow</a:t>
            </a:r>
            <a:r>
              <a:rPr lang="en-US" sz="1400" dirty="0"/>
              <a:t>, </a:t>
            </a:r>
            <a:r>
              <a:rPr lang="en-US" sz="1400" dirty="0" smtClean="0"/>
              <a:t>Cap. </a:t>
            </a:r>
            <a:r>
              <a:rPr lang="en-US" sz="1400" smtClean="0"/>
              <a:t>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080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95" grpId="0"/>
      <p:bldP spid="19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581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PERCEPTRON</a:t>
            </a:r>
            <a:endParaRPr lang="en-US" sz="3000" dirty="0"/>
          </a:p>
        </p:txBody>
      </p:sp>
      <p:grpSp>
        <p:nvGrpSpPr>
          <p:cNvPr id="3" name="Group 2"/>
          <p:cNvGrpSpPr/>
          <p:nvPr/>
        </p:nvGrpSpPr>
        <p:grpSpPr>
          <a:xfrm>
            <a:off x="376276" y="1686935"/>
            <a:ext cx="3969111" cy="3242491"/>
            <a:chOff x="376276" y="1686935"/>
            <a:chExt cx="3969111" cy="3242491"/>
          </a:xfrm>
        </p:grpSpPr>
        <p:sp>
          <p:nvSpPr>
            <p:cNvPr id="62" name="Rounded Rectangle 61"/>
            <p:cNvSpPr/>
            <p:nvPr/>
          </p:nvSpPr>
          <p:spPr>
            <a:xfrm>
              <a:off x="1536150" y="4512528"/>
              <a:ext cx="1497861" cy="416898"/>
            </a:xfrm>
            <a:prstGeom prst="roundRect">
              <a:avLst/>
            </a:prstGeom>
            <a:solidFill>
              <a:schemeClr val="bg1">
                <a:lumMod val="85000"/>
                <a:alpha val="31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519708" y="4467760"/>
              <a:ext cx="421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84849" y="4467760"/>
              <a:ext cx="421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  <p:cxnSp>
          <p:nvCxnSpPr>
            <p:cNvPr id="56" name="Straight Arrow Connector 55"/>
            <p:cNvCxnSpPr>
              <a:stCxn id="54" idx="0"/>
              <a:endCxn id="51" idx="4"/>
            </p:cNvCxnSpPr>
            <p:nvPr/>
          </p:nvCxnSpPr>
          <p:spPr>
            <a:xfrm flipH="1" flipV="1">
              <a:off x="1339592" y="3464852"/>
              <a:ext cx="391071" cy="10029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5" idx="0"/>
              <a:endCxn id="51" idx="4"/>
            </p:cNvCxnSpPr>
            <p:nvPr/>
          </p:nvCxnSpPr>
          <p:spPr>
            <a:xfrm flipH="1" flipV="1">
              <a:off x="1339592" y="3464852"/>
              <a:ext cx="1456212" cy="10029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979592" y="2638331"/>
              <a:ext cx="720000" cy="826521"/>
              <a:chOff x="1893992" y="2773833"/>
              <a:chExt cx="720000" cy="826521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1893992" y="2880354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baseline="-25000" dirty="0"/>
              </a:p>
            </p:txBody>
          </p:sp>
          <p:cxnSp>
            <p:nvCxnSpPr>
              <p:cNvPr id="98" name="Straight Connector 97"/>
              <p:cNvCxnSpPr>
                <a:stCxn id="51" idx="2"/>
                <a:endCxn id="51" idx="6"/>
              </p:cNvCxnSpPr>
              <p:nvPr/>
            </p:nvCxnSpPr>
            <p:spPr>
              <a:xfrm>
                <a:off x="1893992" y="3240354"/>
                <a:ext cx="7200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2144185" y="3221247"/>
                    <a:ext cx="23724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4185" y="3221247"/>
                    <a:ext cx="237244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8205" r="-28205"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" name="TextBox 101"/>
              <p:cNvSpPr txBox="1"/>
              <p:nvPr/>
            </p:nvSpPr>
            <p:spPr>
              <a:xfrm>
                <a:off x="2091125" y="2773833"/>
                <a:ext cx="1847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104" name="Straight Arrow Connector 103"/>
            <p:cNvCxnSpPr/>
            <p:nvPr/>
          </p:nvCxnSpPr>
          <p:spPr>
            <a:xfrm flipV="1">
              <a:off x="1348407" y="2271445"/>
              <a:ext cx="0" cy="4662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/>
            <p:cNvGrpSpPr/>
            <p:nvPr/>
          </p:nvGrpSpPr>
          <p:grpSpPr>
            <a:xfrm>
              <a:off x="376276" y="4050863"/>
              <a:ext cx="410399" cy="461665"/>
              <a:chOff x="1023731" y="2909816"/>
              <a:chExt cx="410399" cy="461665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1023731" y="2961082"/>
                <a:ext cx="410399" cy="4103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800" baseline="-25000" dirty="0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1047226" y="2909816"/>
                <a:ext cx="346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baseline="-25000" dirty="0"/>
              </a:p>
            </p:txBody>
          </p:sp>
        </p:grpSp>
        <p:cxnSp>
          <p:nvCxnSpPr>
            <p:cNvPr id="111" name="Straight Arrow Connector 110"/>
            <p:cNvCxnSpPr>
              <a:stCxn id="109" idx="7"/>
              <a:endCxn id="51" idx="4"/>
            </p:cNvCxnSpPr>
            <p:nvPr/>
          </p:nvCxnSpPr>
          <p:spPr>
            <a:xfrm flipV="1">
              <a:off x="726573" y="3464852"/>
              <a:ext cx="613019" cy="6973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/>
            <p:cNvSpPr txBox="1"/>
            <p:nvPr/>
          </p:nvSpPr>
          <p:spPr>
            <a:xfrm>
              <a:off x="3680910" y="2961757"/>
              <a:ext cx="6644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LTUs</a:t>
              </a:r>
              <a:endParaRPr lang="en-US" sz="20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778355" y="1686935"/>
              <a:ext cx="997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outputs</a:t>
              </a:r>
              <a:endParaRPr lang="en-US" sz="2000" dirty="0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908235" y="2657664"/>
              <a:ext cx="720000" cy="826521"/>
              <a:chOff x="1893992" y="2773833"/>
              <a:chExt cx="720000" cy="826521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1893992" y="2880354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baseline="-25000" dirty="0"/>
              </a:p>
            </p:txBody>
          </p:sp>
          <p:cxnSp>
            <p:nvCxnSpPr>
              <p:cNvPr id="44" name="Straight Connector 43"/>
              <p:cNvCxnSpPr>
                <a:stCxn id="43" idx="2"/>
                <a:endCxn id="43" idx="6"/>
              </p:cNvCxnSpPr>
              <p:nvPr/>
            </p:nvCxnSpPr>
            <p:spPr>
              <a:xfrm>
                <a:off x="1893992" y="3240354"/>
                <a:ext cx="7200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2144185" y="3221247"/>
                    <a:ext cx="23724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4185" y="3221247"/>
                    <a:ext cx="237244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28205" r="-28205"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6" name="TextBox 45"/>
              <p:cNvSpPr txBox="1"/>
              <p:nvPr/>
            </p:nvSpPr>
            <p:spPr>
              <a:xfrm>
                <a:off x="2091125" y="2773833"/>
                <a:ext cx="1847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i="1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836878" y="2676997"/>
              <a:ext cx="720000" cy="826521"/>
              <a:chOff x="1893992" y="2773833"/>
              <a:chExt cx="720000" cy="826521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893992" y="2880354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baseline="-25000" dirty="0"/>
              </a:p>
            </p:txBody>
          </p:sp>
          <p:cxnSp>
            <p:nvCxnSpPr>
              <p:cNvPr id="49" name="Straight Connector 48"/>
              <p:cNvCxnSpPr>
                <a:stCxn id="48" idx="2"/>
                <a:endCxn id="48" idx="6"/>
              </p:cNvCxnSpPr>
              <p:nvPr/>
            </p:nvCxnSpPr>
            <p:spPr>
              <a:xfrm>
                <a:off x="1893992" y="3240354"/>
                <a:ext cx="7200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2144185" y="3221247"/>
                    <a:ext cx="23724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4185" y="3221247"/>
                    <a:ext cx="237244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8205" r="-28205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TextBox 51"/>
              <p:cNvSpPr txBox="1"/>
              <p:nvPr/>
            </p:nvSpPr>
            <p:spPr>
              <a:xfrm>
                <a:off x="2091125" y="2773833"/>
                <a:ext cx="1847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i="1" dirty="0"/>
              </a:p>
            </p:txBody>
          </p:sp>
        </p:grpSp>
        <p:cxnSp>
          <p:nvCxnSpPr>
            <p:cNvPr id="57" name="Straight Arrow Connector 56"/>
            <p:cNvCxnSpPr/>
            <p:nvPr/>
          </p:nvCxnSpPr>
          <p:spPr>
            <a:xfrm flipV="1">
              <a:off x="2285345" y="2286334"/>
              <a:ext cx="0" cy="4662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3199133" y="2301223"/>
              <a:ext cx="0" cy="4662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54" idx="0"/>
              <a:endCxn id="43" idx="4"/>
            </p:cNvCxnSpPr>
            <p:nvPr/>
          </p:nvCxnSpPr>
          <p:spPr>
            <a:xfrm flipV="1">
              <a:off x="1730663" y="3484185"/>
              <a:ext cx="537572" cy="9835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4" idx="0"/>
              <a:endCxn id="48" idx="4"/>
            </p:cNvCxnSpPr>
            <p:nvPr/>
          </p:nvCxnSpPr>
          <p:spPr>
            <a:xfrm flipV="1">
              <a:off x="1730663" y="3503518"/>
              <a:ext cx="1466215" cy="9642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5" idx="0"/>
            </p:cNvCxnSpPr>
            <p:nvPr/>
          </p:nvCxnSpPr>
          <p:spPr>
            <a:xfrm flipV="1">
              <a:off x="2795804" y="3557576"/>
              <a:ext cx="401074" cy="9101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55" idx="0"/>
              <a:endCxn id="43" idx="4"/>
            </p:cNvCxnSpPr>
            <p:nvPr/>
          </p:nvCxnSpPr>
          <p:spPr>
            <a:xfrm flipH="1" flipV="1">
              <a:off x="2268235" y="3484185"/>
              <a:ext cx="527569" cy="9835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endCxn id="43" idx="4"/>
            </p:cNvCxnSpPr>
            <p:nvPr/>
          </p:nvCxnSpPr>
          <p:spPr>
            <a:xfrm flipV="1">
              <a:off x="726573" y="3484185"/>
              <a:ext cx="1541662" cy="6456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48" idx="4"/>
            </p:cNvCxnSpPr>
            <p:nvPr/>
          </p:nvCxnSpPr>
          <p:spPr>
            <a:xfrm flipV="1">
              <a:off x="726573" y="3503518"/>
              <a:ext cx="2470305" cy="6355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1192150" y="2831222"/>
              <a:ext cx="312514" cy="195709"/>
              <a:chOff x="5648448" y="2687141"/>
              <a:chExt cx="471916" cy="299127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5868364" y="2687141"/>
                <a:ext cx="252000" cy="0"/>
              </a:xfrm>
              <a:prstGeom prst="line">
                <a:avLst/>
              </a:prstGeom>
              <a:ln w="508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5891514" y="2687141"/>
                <a:ext cx="0" cy="299127"/>
              </a:xfrm>
              <a:prstGeom prst="line">
                <a:avLst/>
              </a:prstGeom>
              <a:ln w="508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648448" y="2986268"/>
                <a:ext cx="252000" cy="0"/>
              </a:xfrm>
              <a:prstGeom prst="line">
                <a:avLst/>
              </a:prstGeom>
              <a:ln w="508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/>
            <p:cNvGrpSpPr/>
            <p:nvPr/>
          </p:nvGrpSpPr>
          <p:grpSpPr>
            <a:xfrm>
              <a:off x="2083158" y="2866927"/>
              <a:ext cx="312514" cy="195709"/>
              <a:chOff x="5648448" y="2687141"/>
              <a:chExt cx="471916" cy="299127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>
                <a:off x="5868364" y="2687141"/>
                <a:ext cx="252000" cy="0"/>
              </a:xfrm>
              <a:prstGeom prst="line">
                <a:avLst/>
              </a:prstGeom>
              <a:ln w="508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5891514" y="2687141"/>
                <a:ext cx="0" cy="299127"/>
              </a:xfrm>
              <a:prstGeom prst="line">
                <a:avLst/>
              </a:prstGeom>
              <a:ln w="508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5648448" y="2986268"/>
                <a:ext cx="252000" cy="0"/>
              </a:xfrm>
              <a:prstGeom prst="line">
                <a:avLst/>
              </a:prstGeom>
              <a:ln w="508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3008891" y="2902632"/>
              <a:ext cx="312514" cy="195709"/>
              <a:chOff x="5648448" y="2687141"/>
              <a:chExt cx="471916" cy="299127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5868364" y="2687141"/>
                <a:ext cx="252000" cy="0"/>
              </a:xfrm>
              <a:prstGeom prst="line">
                <a:avLst/>
              </a:prstGeom>
              <a:ln w="508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5891514" y="2687141"/>
                <a:ext cx="0" cy="299127"/>
              </a:xfrm>
              <a:prstGeom prst="line">
                <a:avLst/>
              </a:prstGeom>
              <a:ln w="508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5648448" y="2986268"/>
                <a:ext cx="252000" cy="0"/>
              </a:xfrm>
              <a:prstGeom prst="line">
                <a:avLst/>
              </a:prstGeom>
              <a:ln w="508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TextBox 37"/>
          <p:cNvSpPr txBox="1"/>
          <p:nvPr/>
        </p:nvSpPr>
        <p:spPr>
          <a:xfrm>
            <a:off x="151872" y="799212"/>
            <a:ext cx="5512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Perceptron can do multiclass classification.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119804" y="5755141"/>
            <a:ext cx="87116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If the classes are linearly separable, Perceptron will converge to a solution:</a:t>
            </a:r>
          </a:p>
          <a:p>
            <a:r>
              <a:rPr lang="en-US" sz="2200" i="1" dirty="0" smtClean="0"/>
              <a:t>Perceptron convergence theorem</a:t>
            </a:r>
            <a:endParaRPr lang="en-US" sz="2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4827161" y="4071101"/>
                <a:ext cx="3212866" cy="396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pt-BR" sz="22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22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pt-BR" sz="2200" b="0" i="1" smtClean="0">
                              <a:latin typeface="Cambria Math" charset="0"/>
                            </a:rPr>
                            <m:t>+1</m:t>
                          </m:r>
                        </m:sup>
                      </m:sSubSup>
                      <m:r>
                        <a:rPr lang="pt-BR" sz="22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pt-BR" sz="22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charset="0"/>
                            </a:rPr>
                            <m:t>𝑖𝑗</m:t>
                          </m:r>
                        </m:sub>
                        <m:sup>
                          <m:r>
                            <a:rPr lang="pt-BR" sz="2200" b="0" i="1" smtClean="0">
                              <a:latin typeface="Cambria Math" charset="0"/>
                            </a:rPr>
                            <m:t>𝑡</m:t>
                          </m:r>
                        </m:sup>
                      </m:sSubSup>
                      <m:r>
                        <a:rPr lang="pt-BR" sz="2200" b="0" i="1" smtClean="0">
                          <a:latin typeface="Cambria Math" charset="0"/>
                        </a:rPr>
                        <m:t>+</m:t>
                      </m:r>
                      <m:r>
                        <a:rPr lang="pt-BR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  <m:r>
                        <a:rPr lang="pt-BR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pt-BR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pt-BR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pt-BR" sz="22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pt-BR" sz="2200" b="0" i="1" smtClean="0">
                          <a:latin typeface="Cambria Math" charset="0"/>
                        </a:rPr>
                        <m:t>)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161" y="4071101"/>
                <a:ext cx="3212866" cy="396327"/>
              </a:xfrm>
              <a:prstGeom prst="rect">
                <a:avLst/>
              </a:prstGeom>
              <a:blipFill rotWithShape="0">
                <a:blip r:embed="rId7"/>
                <a:stretch>
                  <a:fillRect l="-759" t="-9231" r="-380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/>
          <p:cNvSpPr txBox="1"/>
          <p:nvPr/>
        </p:nvSpPr>
        <p:spPr>
          <a:xfrm>
            <a:off x="4345387" y="3607546"/>
            <a:ext cx="48813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Perceptron learning rule (</a:t>
            </a:r>
            <a:r>
              <a:rPr lang="en-US" sz="2200" b="1" dirty="0" smtClean="0"/>
              <a:t>weight update</a:t>
            </a:r>
            <a:r>
              <a:rPr lang="en-US" sz="2200" dirty="0" smtClean="0"/>
              <a:t>)</a:t>
            </a:r>
            <a:endParaRPr lang="en-US" sz="2200" dirty="0"/>
          </a:p>
        </p:txBody>
      </p:sp>
      <p:sp>
        <p:nvSpPr>
          <p:cNvPr id="114" name="TextBox 113"/>
          <p:cNvSpPr txBox="1"/>
          <p:nvPr/>
        </p:nvSpPr>
        <p:spPr>
          <a:xfrm>
            <a:off x="0" y="6603609"/>
            <a:ext cx="5895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/>
              <a:t>Hands on Machine Learning with </a:t>
            </a:r>
            <a:r>
              <a:rPr lang="en-US" sz="1400" dirty="0" err="1"/>
              <a:t>Scikit</a:t>
            </a:r>
            <a:r>
              <a:rPr lang="en-US" sz="1400" dirty="0"/>
              <a:t>-Learn and </a:t>
            </a:r>
            <a:r>
              <a:rPr lang="en-US" sz="1400" dirty="0" err="1"/>
              <a:t>TensorFlow</a:t>
            </a:r>
            <a:r>
              <a:rPr lang="en-US" sz="1400" dirty="0"/>
              <a:t>, </a:t>
            </a:r>
            <a:r>
              <a:rPr lang="en-US" sz="1400" dirty="0" smtClean="0"/>
              <a:t>Cap. </a:t>
            </a:r>
            <a:r>
              <a:rPr lang="en-US" sz="1400" smtClean="0"/>
              <a:t>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7678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12" grpId="0"/>
      <p:bldP spid="1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581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FROM PERCEPTRONS TO MLP</a:t>
            </a:r>
            <a:endParaRPr lang="en-US" sz="30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90" y="2179471"/>
            <a:ext cx="3037711" cy="3013979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577378" y="1558725"/>
            <a:ext cx="3495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XOR classification problem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4572000" y="1215224"/>
            <a:ext cx="3937107" cy="3749328"/>
            <a:chOff x="4794529" y="1032167"/>
            <a:chExt cx="3937107" cy="3749328"/>
          </a:xfrm>
        </p:grpSpPr>
        <p:sp>
          <p:nvSpPr>
            <p:cNvPr id="65" name="TextBox 64"/>
            <p:cNvSpPr txBox="1"/>
            <p:nvPr/>
          </p:nvSpPr>
          <p:spPr>
            <a:xfrm>
              <a:off x="7228981" y="2986088"/>
              <a:ext cx="15026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hidden layer</a:t>
              </a:r>
              <a:endParaRPr lang="en-US" sz="2000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5580624" y="4362684"/>
              <a:ext cx="1497861" cy="416898"/>
            </a:xfrm>
            <a:prstGeom prst="roundRect">
              <a:avLst/>
            </a:prstGeom>
            <a:solidFill>
              <a:schemeClr val="bg1">
                <a:lumMod val="85000"/>
                <a:alpha val="31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645981" y="4317917"/>
              <a:ext cx="421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79181" y="4319830"/>
              <a:ext cx="421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V="1">
              <a:off x="5856936" y="3543786"/>
              <a:ext cx="4319" cy="7741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 flipV="1">
              <a:off x="5861255" y="3543786"/>
              <a:ext cx="1028881" cy="7760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7097132" y="4258510"/>
              <a:ext cx="13006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 layer</a:t>
              </a:r>
              <a:endParaRPr lang="en-US" sz="2000" dirty="0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5516117" y="2875406"/>
              <a:ext cx="690276" cy="668380"/>
              <a:chOff x="5009237" y="2848243"/>
              <a:chExt cx="690276" cy="668380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5009237" y="2848243"/>
                <a:ext cx="690276" cy="6683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baseline="-25000" dirty="0"/>
              </a:p>
            </p:txBody>
          </p:sp>
          <p:cxnSp>
            <p:nvCxnSpPr>
              <p:cNvPr id="122" name="Straight Connector 121"/>
              <p:cNvCxnSpPr/>
              <p:nvPr/>
            </p:nvCxnSpPr>
            <p:spPr>
              <a:xfrm>
                <a:off x="5009237" y="3182433"/>
                <a:ext cx="69027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/>
                  <p:cNvSpPr txBox="1"/>
                  <p:nvPr/>
                </p:nvSpPr>
                <p:spPr>
                  <a:xfrm>
                    <a:off x="5249101" y="3164696"/>
                    <a:ext cx="227450" cy="3428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3" name="TextBox 1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9101" y="3164696"/>
                    <a:ext cx="227450" cy="34285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2432" r="-32432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5" name="Oval 74"/>
            <p:cNvSpPr/>
            <p:nvPr/>
          </p:nvSpPr>
          <p:spPr>
            <a:xfrm>
              <a:off x="4794529" y="3863187"/>
              <a:ext cx="410399" cy="41039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baseline="-250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845563" y="3837555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baseline="-25000" dirty="0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 flipV="1">
              <a:off x="5144826" y="3445904"/>
              <a:ext cx="472380" cy="4773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/>
            <p:cNvGrpSpPr/>
            <p:nvPr/>
          </p:nvGrpSpPr>
          <p:grpSpPr>
            <a:xfrm>
              <a:off x="6552307" y="2886575"/>
              <a:ext cx="690276" cy="668380"/>
              <a:chOff x="5901597" y="2889642"/>
              <a:chExt cx="690276" cy="668380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5901597" y="2889642"/>
                <a:ext cx="690276" cy="6683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baseline="-25000" dirty="0"/>
              </a:p>
            </p:txBody>
          </p:sp>
          <p:cxnSp>
            <p:nvCxnSpPr>
              <p:cNvPr id="117" name="Straight Connector 116"/>
              <p:cNvCxnSpPr/>
              <p:nvPr/>
            </p:nvCxnSpPr>
            <p:spPr>
              <a:xfrm>
                <a:off x="5901597" y="3223832"/>
                <a:ext cx="69027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/>
                  <p:cNvSpPr txBox="1"/>
                  <p:nvPr/>
                </p:nvSpPr>
                <p:spPr>
                  <a:xfrm>
                    <a:off x="6141461" y="3206095"/>
                    <a:ext cx="227450" cy="3428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9" name="TextBox 1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1461" y="3206095"/>
                    <a:ext cx="227450" cy="34285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2432" r="-32432" b="-122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0" name="Group 79"/>
            <p:cNvGrpSpPr/>
            <p:nvPr/>
          </p:nvGrpSpPr>
          <p:grpSpPr>
            <a:xfrm>
              <a:off x="6051027" y="1526305"/>
              <a:ext cx="690275" cy="668381"/>
              <a:chOff x="4761904" y="2188853"/>
              <a:chExt cx="720000" cy="720000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4761904" y="21888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baseline="-25000" dirty="0"/>
              </a:p>
            </p:txBody>
          </p:sp>
          <p:cxnSp>
            <p:nvCxnSpPr>
              <p:cNvPr id="113" name="Straight Connector 112"/>
              <p:cNvCxnSpPr/>
              <p:nvPr/>
            </p:nvCxnSpPr>
            <p:spPr>
              <a:xfrm>
                <a:off x="4761904" y="2548853"/>
                <a:ext cx="7200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/>
                  <p:cNvSpPr txBox="1"/>
                  <p:nvPr/>
                </p:nvSpPr>
                <p:spPr>
                  <a:xfrm>
                    <a:off x="5022150" y="2529744"/>
                    <a:ext cx="23724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TextBox 1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22150" y="2529744"/>
                    <a:ext cx="237244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32432" r="-32432" b="-122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1" name="Straight Arrow Connector 80"/>
            <p:cNvCxnSpPr/>
            <p:nvPr/>
          </p:nvCxnSpPr>
          <p:spPr>
            <a:xfrm flipV="1">
              <a:off x="5861255" y="2185608"/>
              <a:ext cx="552999" cy="689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 flipV="1">
              <a:off x="6396165" y="2194684"/>
              <a:ext cx="501280" cy="6918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5856936" y="3554955"/>
              <a:ext cx="1040509" cy="7629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6890136" y="3545881"/>
              <a:ext cx="15760" cy="7739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5144826" y="3554955"/>
              <a:ext cx="1752619" cy="3683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802949" y="2652581"/>
              <a:ext cx="410399" cy="41039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baseline="-25000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826444" y="2601315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baseline="-25000" dirty="0"/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 flipV="1">
              <a:off x="5153246" y="2200921"/>
              <a:ext cx="1219002" cy="5117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H="1" flipV="1">
              <a:off x="6409408" y="1032167"/>
              <a:ext cx="1" cy="4817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6777480" y="1596304"/>
              <a:ext cx="14978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/>
                <a:t>output layer</a:t>
              </a:r>
              <a:endParaRPr lang="en-US" sz="20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036302" y="2383198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/>
              <a:t>-0.5</a:t>
            </a:r>
            <a:endParaRPr lang="en-US" sz="1800"/>
          </a:p>
        </p:txBody>
      </p:sp>
      <p:sp>
        <p:nvSpPr>
          <p:cNvPr id="125" name="TextBox 124"/>
          <p:cNvSpPr txBox="1"/>
          <p:nvPr/>
        </p:nvSpPr>
        <p:spPr>
          <a:xfrm>
            <a:off x="5828251" y="262869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/>
              <a:t>-1</a:t>
            </a:r>
            <a:endParaRPr lang="en-US" sz="1800"/>
          </a:p>
        </p:txBody>
      </p:sp>
      <p:sp>
        <p:nvSpPr>
          <p:cNvPr id="126" name="TextBox 125"/>
          <p:cNvSpPr txBox="1"/>
          <p:nvPr/>
        </p:nvSpPr>
        <p:spPr>
          <a:xfrm>
            <a:off x="6458142" y="248060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+</a:t>
            </a:r>
            <a:r>
              <a:rPr lang="en-US" sz="1800" dirty="0" smtClean="0"/>
              <a:t>1</a:t>
            </a:r>
            <a:endParaRPr lang="en-US" sz="1800" dirty="0"/>
          </a:p>
        </p:txBody>
      </p:sp>
      <p:sp>
        <p:nvSpPr>
          <p:cNvPr id="127" name="TextBox 126"/>
          <p:cNvSpPr txBox="1"/>
          <p:nvPr/>
        </p:nvSpPr>
        <p:spPr>
          <a:xfrm>
            <a:off x="6666693" y="3949887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+</a:t>
            </a:r>
            <a:r>
              <a:rPr lang="en-US" sz="1800" smtClean="0"/>
              <a:t>1</a:t>
            </a:r>
            <a:endParaRPr lang="en-US" sz="1800"/>
          </a:p>
        </p:txBody>
      </p:sp>
      <p:sp>
        <p:nvSpPr>
          <p:cNvPr id="128" name="TextBox 127"/>
          <p:cNvSpPr txBox="1"/>
          <p:nvPr/>
        </p:nvSpPr>
        <p:spPr>
          <a:xfrm>
            <a:off x="5060316" y="400633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/>
              <a:t>-0.5</a:t>
            </a:r>
            <a:endParaRPr lang="en-US" sz="1800"/>
          </a:p>
        </p:txBody>
      </p:sp>
      <p:sp>
        <p:nvSpPr>
          <p:cNvPr id="129" name="TextBox 128"/>
          <p:cNvSpPr txBox="1"/>
          <p:nvPr/>
        </p:nvSpPr>
        <p:spPr>
          <a:xfrm>
            <a:off x="4668572" y="361170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-1.5</a:t>
            </a:r>
            <a:endParaRPr lang="en-US" sz="1800" dirty="0"/>
          </a:p>
        </p:txBody>
      </p:sp>
      <p:grpSp>
        <p:nvGrpSpPr>
          <p:cNvPr id="130" name="Group 129"/>
          <p:cNvGrpSpPr/>
          <p:nvPr/>
        </p:nvGrpSpPr>
        <p:grpSpPr>
          <a:xfrm>
            <a:off x="6014360" y="1789558"/>
            <a:ext cx="312514" cy="195709"/>
            <a:chOff x="5648448" y="2687141"/>
            <a:chExt cx="471916" cy="299127"/>
          </a:xfrm>
        </p:grpSpPr>
        <p:cxnSp>
          <p:nvCxnSpPr>
            <p:cNvPr id="131" name="Straight Connector 130"/>
            <p:cNvCxnSpPr/>
            <p:nvPr/>
          </p:nvCxnSpPr>
          <p:spPr>
            <a:xfrm>
              <a:off x="5868364" y="2687141"/>
              <a:ext cx="252000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891514" y="2687141"/>
              <a:ext cx="0" cy="299127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648448" y="2986268"/>
              <a:ext cx="252000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5470902" y="3133117"/>
            <a:ext cx="312514" cy="195709"/>
            <a:chOff x="5648448" y="2687141"/>
            <a:chExt cx="471916" cy="299127"/>
          </a:xfrm>
        </p:grpSpPr>
        <p:cxnSp>
          <p:nvCxnSpPr>
            <p:cNvPr id="135" name="Straight Connector 134"/>
            <p:cNvCxnSpPr/>
            <p:nvPr/>
          </p:nvCxnSpPr>
          <p:spPr>
            <a:xfrm>
              <a:off x="5868364" y="2687141"/>
              <a:ext cx="252000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891514" y="2687141"/>
              <a:ext cx="0" cy="299127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648448" y="2986268"/>
              <a:ext cx="252000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6504281" y="3144117"/>
            <a:ext cx="312514" cy="195709"/>
            <a:chOff x="5648448" y="2687141"/>
            <a:chExt cx="471916" cy="299127"/>
          </a:xfrm>
        </p:grpSpPr>
        <p:cxnSp>
          <p:nvCxnSpPr>
            <p:cNvPr id="139" name="Straight Connector 138"/>
            <p:cNvCxnSpPr/>
            <p:nvPr/>
          </p:nvCxnSpPr>
          <p:spPr>
            <a:xfrm>
              <a:off x="5868364" y="2687141"/>
              <a:ext cx="252000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5891514" y="2687141"/>
              <a:ext cx="0" cy="299127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648448" y="2986268"/>
              <a:ext cx="252000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4723787" y="5589650"/>
            <a:ext cx="3039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MultiLayer</a:t>
            </a:r>
            <a:r>
              <a:rPr lang="en-US" b="1" dirty="0" smtClean="0"/>
              <a:t> Perceptron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50241" y="5667697"/>
            <a:ext cx="3905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Perceptron can not </a:t>
            </a:r>
            <a:r>
              <a:rPr lang="en-US" dirty="0" smtClean="0"/>
              <a:t>solve this!</a:t>
            </a:r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0" y="6603609"/>
            <a:ext cx="5895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/>
              <a:t>Hands on Machine Learning with </a:t>
            </a:r>
            <a:r>
              <a:rPr lang="en-US" sz="1400" dirty="0" err="1"/>
              <a:t>Scikit</a:t>
            </a:r>
            <a:r>
              <a:rPr lang="en-US" sz="1400" dirty="0"/>
              <a:t>-Learn and </a:t>
            </a:r>
            <a:r>
              <a:rPr lang="en-US" sz="1400" dirty="0" err="1"/>
              <a:t>TensorFlow</a:t>
            </a:r>
            <a:r>
              <a:rPr lang="en-US" sz="1400" dirty="0"/>
              <a:t>, </a:t>
            </a:r>
            <a:r>
              <a:rPr lang="en-US" sz="1400" dirty="0" smtClean="0"/>
              <a:t>Cap. </a:t>
            </a:r>
            <a:r>
              <a:rPr lang="en-US" sz="1400" smtClean="0"/>
              <a:t>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2911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581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ACTIVATION FUNCTIONS</a:t>
            </a:r>
            <a:endParaRPr 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89453" y="685800"/>
            <a:ext cx="88462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Idea: </a:t>
            </a:r>
            <a:r>
              <a:rPr lang="en-US" sz="2200" dirty="0" smtClean="0"/>
              <a:t>Transformation the output of a neuron by a nonlinear function.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Normalization of the output (prevent outputs to explode due to the cascading effect).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This allows neural networks </a:t>
            </a:r>
            <a:r>
              <a:rPr lang="en-US" sz="2200" dirty="0"/>
              <a:t>to learn complex patterns and deal with variability </a:t>
            </a:r>
            <a:r>
              <a:rPr lang="en-US" sz="2200" dirty="0" smtClean="0"/>
              <a:t>in </a:t>
            </a:r>
            <a:r>
              <a:rPr lang="en-US" sz="2200" dirty="0"/>
              <a:t>the data</a:t>
            </a:r>
            <a:r>
              <a:rPr lang="en-US" sz="22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Decision making at the output of a neuron.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1754"/>
            <a:ext cx="9144000" cy="404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5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581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/>
              <a:t>MultiLayer</a:t>
            </a:r>
            <a:r>
              <a:rPr lang="en-US" sz="3000" dirty="0" smtClean="0"/>
              <a:t> Perceptron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4046478" y="2910096"/>
            <a:ext cx="1235850" cy="356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hidden layer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146025" y="4309170"/>
            <a:ext cx="1069734" cy="356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input layer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73613" y="1617795"/>
            <a:ext cx="1231895" cy="356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output layer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65367" y="1084026"/>
            <a:ext cx="3794213" cy="3691174"/>
            <a:chOff x="265367" y="1084026"/>
            <a:chExt cx="3794213" cy="3691174"/>
          </a:xfrm>
        </p:grpSpPr>
        <p:grpSp>
          <p:nvGrpSpPr>
            <p:cNvPr id="19" name="Group 18"/>
            <p:cNvGrpSpPr/>
            <p:nvPr/>
          </p:nvGrpSpPr>
          <p:grpSpPr>
            <a:xfrm>
              <a:off x="1756636" y="2736484"/>
              <a:ext cx="567713" cy="595592"/>
              <a:chOff x="5901597" y="2889642"/>
              <a:chExt cx="690276" cy="66838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5901597" y="2889642"/>
                <a:ext cx="690276" cy="6683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baseline="-25000" dirty="0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>
                <a:off x="5901597" y="3223832"/>
                <a:ext cx="69027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6141461" y="3206095"/>
                    <a:ext cx="227450" cy="3428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1461" y="3206095"/>
                    <a:ext cx="227450" cy="342853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32432" r="-32432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Group 49"/>
            <p:cNvGrpSpPr/>
            <p:nvPr/>
          </p:nvGrpSpPr>
          <p:grpSpPr>
            <a:xfrm>
              <a:off x="3491867" y="2801116"/>
              <a:ext cx="567713" cy="595592"/>
              <a:chOff x="5901597" y="2889642"/>
              <a:chExt cx="690276" cy="66838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5901597" y="2889642"/>
                <a:ext cx="690276" cy="6683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baseline="-25000" dirty="0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5901597" y="3223832"/>
                <a:ext cx="69027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6141461" y="3206095"/>
                    <a:ext cx="227450" cy="3428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1461" y="3206095"/>
                    <a:ext cx="227450" cy="34285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2432" r="-32432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6" name="Oval 45"/>
            <p:cNvSpPr/>
            <p:nvPr/>
          </p:nvSpPr>
          <p:spPr>
            <a:xfrm>
              <a:off x="2622791" y="2801116"/>
              <a:ext cx="567713" cy="59559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baseline="-25000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904428" y="2726531"/>
              <a:ext cx="567713" cy="59559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baseline="-250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898782" y="4401999"/>
              <a:ext cx="1231907" cy="371497"/>
            </a:xfrm>
            <a:prstGeom prst="roundRect">
              <a:avLst/>
            </a:prstGeom>
            <a:solidFill>
              <a:schemeClr val="bg1">
                <a:lumMod val="85000"/>
                <a:alpha val="31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52535" y="4362107"/>
              <a:ext cx="346997" cy="411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02284" y="4363812"/>
              <a:ext cx="346997" cy="411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H="1" flipV="1">
              <a:off x="1188284" y="3322123"/>
              <a:ext cx="937749" cy="10399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1" idx="0"/>
            </p:cNvCxnSpPr>
            <p:nvPr/>
          </p:nvCxnSpPr>
          <p:spPr>
            <a:xfrm flipH="1" flipV="1">
              <a:off x="1188285" y="3322123"/>
              <a:ext cx="1787498" cy="10416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04428" y="3024327"/>
              <a:ext cx="56771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101702" y="3008521"/>
                  <a:ext cx="187065" cy="3055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702" y="3008521"/>
                  <a:ext cx="187065" cy="30551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0000" r="-53333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2" name="Group 81"/>
            <p:cNvGrpSpPr/>
            <p:nvPr/>
          </p:nvGrpSpPr>
          <p:grpSpPr>
            <a:xfrm>
              <a:off x="780027" y="4214319"/>
              <a:ext cx="337530" cy="411388"/>
              <a:chOff x="254643" y="4194232"/>
              <a:chExt cx="410399" cy="461665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254643" y="4219864"/>
                <a:ext cx="410399" cy="41039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800" baseline="-250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05677" y="4194232"/>
                <a:ext cx="346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baseline="-25000" dirty="0"/>
              </a:p>
            </p:txBody>
          </p:sp>
        </p:grp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964517" y="3234901"/>
              <a:ext cx="23051" cy="9794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1344361" y="1524351"/>
              <a:ext cx="567713" cy="595592"/>
              <a:chOff x="4761904" y="2188853"/>
              <a:chExt cx="720000" cy="72000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4761904" y="21888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baseline="-25000" dirty="0"/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4761904" y="2548853"/>
                <a:ext cx="7200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5022150" y="2529744"/>
                    <a:ext cx="23724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22150" y="2529744"/>
                    <a:ext cx="237244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1579" r="-28947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1" name="Straight Arrow Connector 20"/>
            <p:cNvCxnSpPr>
              <a:stCxn id="37" idx="0"/>
            </p:cNvCxnSpPr>
            <p:nvPr/>
          </p:nvCxnSpPr>
          <p:spPr>
            <a:xfrm flipV="1">
              <a:off x="1188284" y="2111855"/>
              <a:ext cx="454811" cy="6146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34" idx="0"/>
            </p:cNvCxnSpPr>
            <p:nvPr/>
          </p:nvCxnSpPr>
          <p:spPr>
            <a:xfrm flipH="1" flipV="1">
              <a:off x="1628218" y="2119943"/>
              <a:ext cx="412275" cy="6165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9" idx="0"/>
            </p:cNvCxnSpPr>
            <p:nvPr/>
          </p:nvCxnSpPr>
          <p:spPr>
            <a:xfrm flipH="1" flipV="1">
              <a:off x="2040493" y="3332075"/>
              <a:ext cx="85541" cy="10300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1" idx="0"/>
            </p:cNvCxnSpPr>
            <p:nvPr/>
          </p:nvCxnSpPr>
          <p:spPr>
            <a:xfrm flipH="1" flipV="1">
              <a:off x="2047443" y="3323990"/>
              <a:ext cx="928340" cy="10398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7" idx="0"/>
            </p:cNvCxnSpPr>
            <p:nvPr/>
          </p:nvCxnSpPr>
          <p:spPr>
            <a:xfrm flipV="1">
              <a:off x="964517" y="3332075"/>
              <a:ext cx="1075976" cy="8822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265367" y="2866727"/>
              <a:ext cx="337530" cy="3657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baseline="-25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7337" y="2842026"/>
              <a:ext cx="285034" cy="411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baseline="-25000" dirty="0"/>
            </a:p>
          </p:txBody>
        </p:sp>
        <p:cxnSp>
          <p:nvCxnSpPr>
            <p:cNvPr id="28" name="Straight Arrow Connector 27"/>
            <p:cNvCxnSpPr>
              <a:stCxn id="26" idx="0"/>
            </p:cNvCxnSpPr>
            <p:nvPr/>
          </p:nvCxnSpPr>
          <p:spPr>
            <a:xfrm flipV="1">
              <a:off x="434133" y="2125499"/>
              <a:ext cx="1174415" cy="7412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1639109" y="1084026"/>
              <a:ext cx="1" cy="4293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487018" y="1430276"/>
              <a:ext cx="282398" cy="411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</a:t>
              </a:r>
              <a:endParaRPr lang="en-US" i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50730" y="2627002"/>
              <a:ext cx="282398" cy="411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</a:t>
              </a:r>
              <a:endParaRPr lang="en-US" i="1" dirty="0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2622791" y="3098912"/>
              <a:ext cx="56771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820065" y="3083106"/>
                  <a:ext cx="187065" cy="3055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065" y="3083106"/>
                  <a:ext cx="187065" cy="30551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0000" r="-53333" b="-2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/>
            <p:cNvSpPr txBox="1"/>
            <p:nvPr/>
          </p:nvSpPr>
          <p:spPr>
            <a:xfrm>
              <a:off x="2775660" y="2703195"/>
              <a:ext cx="282398" cy="411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</a:t>
              </a:r>
              <a:endParaRPr lang="en-US" i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644737" y="2703195"/>
              <a:ext cx="282398" cy="411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</a:t>
              </a:r>
              <a:endParaRPr lang="en-US" i="1" dirty="0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2361867" y="1441663"/>
              <a:ext cx="567713" cy="693512"/>
              <a:chOff x="2012421" y="3133364"/>
              <a:chExt cx="690276" cy="778268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2012421" y="3243252"/>
                <a:ext cx="690276" cy="668380"/>
                <a:chOff x="5901597" y="2889642"/>
                <a:chExt cx="690276" cy="66838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5901597" y="2889642"/>
                  <a:ext cx="690276" cy="6683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0"/>
                        <a:lumOff val="100000"/>
                      </a:schemeClr>
                    </a:gs>
                    <a:gs pos="35000">
                      <a:schemeClr val="accent2">
                        <a:lumMod val="0"/>
                        <a:lumOff val="100000"/>
                      </a:schemeClr>
                    </a:gs>
                    <a:gs pos="100000">
                      <a:schemeClr val="accent2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200" baseline="-25000" dirty="0"/>
                </a:p>
              </p:txBody>
            </p: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5901597" y="3223832"/>
                  <a:ext cx="69027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6141461" y="3206095"/>
                      <a:ext cx="227450" cy="34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0" name="TextBox 5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41461" y="3206095"/>
                      <a:ext cx="227450" cy="342853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32432" r="-32432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7" name="TextBox 56"/>
              <p:cNvSpPr txBox="1"/>
              <p:nvPr/>
            </p:nvSpPr>
            <p:spPr>
              <a:xfrm>
                <a:off x="2198293" y="3133364"/>
                <a:ext cx="343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g</a:t>
                </a:r>
                <a:endParaRPr lang="en-US" i="1" dirty="0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3441071" y="1418342"/>
              <a:ext cx="567713" cy="693512"/>
              <a:chOff x="2012421" y="3133364"/>
              <a:chExt cx="690276" cy="778268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012421" y="3243252"/>
                <a:ext cx="690276" cy="668380"/>
                <a:chOff x="5901597" y="2889642"/>
                <a:chExt cx="690276" cy="66838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5901597" y="2889642"/>
                  <a:ext cx="690276" cy="6683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0"/>
                        <a:lumOff val="100000"/>
                      </a:schemeClr>
                    </a:gs>
                    <a:gs pos="35000">
                      <a:schemeClr val="accent2">
                        <a:lumMod val="0"/>
                        <a:lumOff val="100000"/>
                      </a:schemeClr>
                    </a:gs>
                    <a:gs pos="100000">
                      <a:schemeClr val="accent2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200" baseline="-25000" dirty="0"/>
                </a:p>
              </p:txBody>
            </p: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5901597" y="3223832"/>
                  <a:ext cx="69027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6141461" y="3206095"/>
                      <a:ext cx="227450" cy="34285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Σ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41461" y="3206095"/>
                      <a:ext cx="227450" cy="342853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32432" r="-32432" b="-122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3" name="TextBox 62"/>
              <p:cNvSpPr txBox="1"/>
              <p:nvPr/>
            </p:nvSpPr>
            <p:spPr>
              <a:xfrm>
                <a:off x="2198293" y="3133364"/>
                <a:ext cx="343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/>
                  <a:t>g</a:t>
                </a:r>
                <a:endParaRPr lang="en-US" i="1" dirty="0"/>
              </a:p>
            </p:txBody>
          </p:sp>
        </p:grpSp>
        <p:cxnSp>
          <p:nvCxnSpPr>
            <p:cNvPr id="71" name="Straight Arrow Connector 70"/>
            <p:cNvCxnSpPr>
              <a:stCxn id="9" idx="0"/>
              <a:endCxn id="46" idx="4"/>
            </p:cNvCxnSpPr>
            <p:nvPr/>
          </p:nvCxnSpPr>
          <p:spPr>
            <a:xfrm flipV="1">
              <a:off x="2126033" y="3396707"/>
              <a:ext cx="780614" cy="9654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9" idx="0"/>
              <a:endCxn id="52" idx="4"/>
            </p:cNvCxnSpPr>
            <p:nvPr/>
          </p:nvCxnSpPr>
          <p:spPr>
            <a:xfrm flipV="1">
              <a:off x="2126033" y="3396707"/>
              <a:ext cx="1649691" cy="9654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11" idx="0"/>
            </p:cNvCxnSpPr>
            <p:nvPr/>
          </p:nvCxnSpPr>
          <p:spPr>
            <a:xfrm flipV="1">
              <a:off x="2975783" y="3396708"/>
              <a:ext cx="799941" cy="9671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11" idx="0"/>
              <a:endCxn id="46" idx="4"/>
            </p:cNvCxnSpPr>
            <p:nvPr/>
          </p:nvCxnSpPr>
          <p:spPr>
            <a:xfrm flipH="1" flipV="1">
              <a:off x="2906647" y="3396707"/>
              <a:ext cx="69135" cy="9671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17" idx="0"/>
              <a:endCxn id="46" idx="4"/>
            </p:cNvCxnSpPr>
            <p:nvPr/>
          </p:nvCxnSpPr>
          <p:spPr>
            <a:xfrm flipV="1">
              <a:off x="964517" y="3396707"/>
              <a:ext cx="1942130" cy="8176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17" idx="0"/>
              <a:endCxn id="52" idx="4"/>
            </p:cNvCxnSpPr>
            <p:nvPr/>
          </p:nvCxnSpPr>
          <p:spPr>
            <a:xfrm flipV="1">
              <a:off x="964517" y="3396707"/>
              <a:ext cx="2811207" cy="8176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37" idx="0"/>
              <a:endCxn id="58" idx="4"/>
            </p:cNvCxnSpPr>
            <p:nvPr/>
          </p:nvCxnSpPr>
          <p:spPr>
            <a:xfrm flipV="1">
              <a:off x="1188284" y="2135176"/>
              <a:ext cx="1457439" cy="59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34" idx="0"/>
            </p:cNvCxnSpPr>
            <p:nvPr/>
          </p:nvCxnSpPr>
          <p:spPr>
            <a:xfrm flipV="1">
              <a:off x="2040493" y="2158498"/>
              <a:ext cx="605231" cy="5779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34" idx="0"/>
              <a:endCxn id="64" idx="4"/>
            </p:cNvCxnSpPr>
            <p:nvPr/>
          </p:nvCxnSpPr>
          <p:spPr>
            <a:xfrm flipV="1">
              <a:off x="2040493" y="2111854"/>
              <a:ext cx="1684436" cy="6246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46" idx="0"/>
              <a:endCxn id="64" idx="4"/>
            </p:cNvCxnSpPr>
            <p:nvPr/>
          </p:nvCxnSpPr>
          <p:spPr>
            <a:xfrm flipV="1">
              <a:off x="2906647" y="2111854"/>
              <a:ext cx="818281" cy="6892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46" idx="0"/>
              <a:endCxn id="58" idx="4"/>
            </p:cNvCxnSpPr>
            <p:nvPr/>
          </p:nvCxnSpPr>
          <p:spPr>
            <a:xfrm flipH="1" flipV="1">
              <a:off x="2645724" y="2135176"/>
              <a:ext cx="260924" cy="6659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909505" y="2638563"/>
              <a:ext cx="282398" cy="411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</a:t>
              </a:r>
              <a:endParaRPr lang="en-US" i="1" dirty="0"/>
            </a:p>
          </p:txBody>
        </p:sp>
        <p:cxnSp>
          <p:nvCxnSpPr>
            <p:cNvPr id="117" name="Straight Arrow Connector 116"/>
            <p:cNvCxnSpPr>
              <a:stCxn id="37" idx="0"/>
              <a:endCxn id="64" idx="4"/>
            </p:cNvCxnSpPr>
            <p:nvPr/>
          </p:nvCxnSpPr>
          <p:spPr>
            <a:xfrm flipV="1">
              <a:off x="1188284" y="2111854"/>
              <a:ext cx="2536644" cy="6146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52" idx="0"/>
              <a:endCxn id="66" idx="2"/>
            </p:cNvCxnSpPr>
            <p:nvPr/>
          </p:nvCxnSpPr>
          <p:spPr>
            <a:xfrm flipH="1" flipV="1">
              <a:off x="3731879" y="2103768"/>
              <a:ext cx="43845" cy="6973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52" idx="0"/>
              <a:endCxn id="58" idx="4"/>
            </p:cNvCxnSpPr>
            <p:nvPr/>
          </p:nvCxnSpPr>
          <p:spPr>
            <a:xfrm flipH="1" flipV="1">
              <a:off x="2645724" y="2135176"/>
              <a:ext cx="1130000" cy="6659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52" idx="0"/>
              <a:endCxn id="31" idx="4"/>
            </p:cNvCxnSpPr>
            <p:nvPr/>
          </p:nvCxnSpPr>
          <p:spPr>
            <a:xfrm flipH="1" flipV="1">
              <a:off x="1628218" y="2119943"/>
              <a:ext cx="2147506" cy="6811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52" idx="0"/>
              <a:endCxn id="31" idx="4"/>
            </p:cNvCxnSpPr>
            <p:nvPr/>
          </p:nvCxnSpPr>
          <p:spPr>
            <a:xfrm flipH="1" flipV="1">
              <a:off x="1628218" y="2119943"/>
              <a:ext cx="2147506" cy="6811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46" idx="0"/>
              <a:endCxn id="31" idx="4"/>
            </p:cNvCxnSpPr>
            <p:nvPr/>
          </p:nvCxnSpPr>
          <p:spPr>
            <a:xfrm flipH="1" flipV="1">
              <a:off x="1628218" y="2119943"/>
              <a:ext cx="1278429" cy="6811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46" idx="0"/>
              <a:endCxn id="31" idx="4"/>
            </p:cNvCxnSpPr>
            <p:nvPr/>
          </p:nvCxnSpPr>
          <p:spPr>
            <a:xfrm flipH="1" flipV="1">
              <a:off x="1628218" y="2119943"/>
              <a:ext cx="1278429" cy="6811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H="1" flipV="1">
              <a:off x="2652673" y="1112670"/>
              <a:ext cx="1" cy="4293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 flipV="1">
              <a:off x="3731879" y="1100721"/>
              <a:ext cx="1" cy="4293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26" idx="0"/>
              <a:endCxn id="58" idx="4"/>
            </p:cNvCxnSpPr>
            <p:nvPr/>
          </p:nvCxnSpPr>
          <p:spPr>
            <a:xfrm flipV="1">
              <a:off x="434133" y="2135176"/>
              <a:ext cx="2211591" cy="7315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endCxn id="64" idx="4"/>
            </p:cNvCxnSpPr>
            <p:nvPr/>
          </p:nvCxnSpPr>
          <p:spPr>
            <a:xfrm flipV="1">
              <a:off x="434133" y="2111854"/>
              <a:ext cx="3290796" cy="7645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/>
          <p:cNvSpPr txBox="1"/>
          <p:nvPr/>
        </p:nvSpPr>
        <p:spPr>
          <a:xfrm>
            <a:off x="602897" y="5630635"/>
            <a:ext cx="7792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Deep Learning</a:t>
            </a:r>
            <a:r>
              <a:rPr lang="en-US" dirty="0" smtClean="0"/>
              <a:t>: when an ANN has two or more hidden layers.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0" y="6603609"/>
            <a:ext cx="5895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/>
              <a:t>Hands on Machine Learning with </a:t>
            </a:r>
            <a:r>
              <a:rPr lang="en-US" sz="1400" dirty="0" err="1"/>
              <a:t>Scikit</a:t>
            </a:r>
            <a:r>
              <a:rPr lang="en-US" sz="1400" dirty="0"/>
              <a:t>-Learn and </a:t>
            </a:r>
            <a:r>
              <a:rPr lang="en-US" sz="1400" dirty="0" err="1"/>
              <a:t>TensorFlow</a:t>
            </a:r>
            <a:r>
              <a:rPr lang="en-US" sz="1400" dirty="0"/>
              <a:t>, </a:t>
            </a:r>
            <a:r>
              <a:rPr lang="en-US" sz="1400" dirty="0" smtClean="0"/>
              <a:t>Cap. 10.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5562600" y="985637"/>
            <a:ext cx="3479800" cy="132343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Used for </a:t>
            </a:r>
            <a:r>
              <a:rPr lang="en-US" sz="2000" smtClean="0"/>
              <a:t>the predictions.</a:t>
            </a:r>
            <a:endParaRPr lang="en-US" sz="2000" dirty="0" smtClean="0"/>
          </a:p>
          <a:p>
            <a:r>
              <a:rPr lang="en-US" sz="2000" dirty="0" smtClean="0"/>
              <a:t>For regression, linear activation</a:t>
            </a:r>
          </a:p>
          <a:p>
            <a:r>
              <a:rPr lang="en-US" sz="2000" dirty="0" smtClean="0"/>
              <a:t>functions can be used, or no activation function at all.</a:t>
            </a:r>
            <a:endParaRPr lang="en-US" sz="2000" dirty="0"/>
          </a:p>
        </p:txBody>
      </p:sp>
      <p:sp>
        <p:nvSpPr>
          <p:cNvPr id="86" name="TextBox 85"/>
          <p:cNvSpPr txBox="1"/>
          <p:nvPr/>
        </p:nvSpPr>
        <p:spPr>
          <a:xfrm>
            <a:off x="5562600" y="2832696"/>
            <a:ext cx="3479800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Compute complex function </a:t>
            </a:r>
            <a:r>
              <a:rPr lang="en-US" sz="2000" smtClean="0"/>
              <a:t>by cascading simpler </a:t>
            </a:r>
            <a:r>
              <a:rPr lang="en-US" sz="2000" dirty="0" smtClean="0"/>
              <a:t>functions.</a:t>
            </a:r>
            <a:endParaRPr lang="en-US" sz="2000" dirty="0"/>
          </a:p>
        </p:txBody>
      </p:sp>
      <p:sp>
        <p:nvSpPr>
          <p:cNvPr id="87" name="TextBox 86"/>
          <p:cNvSpPr txBox="1"/>
          <p:nvPr/>
        </p:nvSpPr>
        <p:spPr>
          <a:xfrm>
            <a:off x="4455137" y="4345029"/>
            <a:ext cx="4142763" cy="4001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2000" smtClean="0"/>
              <a:t>Provides input data to the network.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759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30" grpId="0"/>
      <p:bldP spid="150" grpId="0"/>
      <p:bldP spid="3" grpId="0" animBg="1"/>
      <p:bldP spid="86" grpId="0" animBg="1"/>
      <p:bldP spid="8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581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/>
              <a:t>MultiLayer</a:t>
            </a:r>
            <a:r>
              <a:rPr lang="en-US" sz="3000" dirty="0" smtClean="0"/>
              <a:t> Perceptron</a:t>
            </a:r>
            <a:endParaRPr lang="en-US" sz="3000" dirty="0"/>
          </a:p>
        </p:txBody>
      </p:sp>
      <p:grpSp>
        <p:nvGrpSpPr>
          <p:cNvPr id="149" name="Group 148"/>
          <p:cNvGrpSpPr/>
          <p:nvPr/>
        </p:nvGrpSpPr>
        <p:grpSpPr>
          <a:xfrm>
            <a:off x="1619508" y="1503125"/>
            <a:ext cx="6634742" cy="4713781"/>
            <a:chOff x="199205" y="817343"/>
            <a:chExt cx="6634742" cy="4713781"/>
          </a:xfrm>
        </p:grpSpPr>
        <p:grpSp>
          <p:nvGrpSpPr>
            <p:cNvPr id="19" name="Group 18"/>
            <p:cNvGrpSpPr/>
            <p:nvPr/>
          </p:nvGrpSpPr>
          <p:grpSpPr>
            <a:xfrm>
              <a:off x="2012421" y="3243252"/>
              <a:ext cx="690276" cy="668380"/>
              <a:chOff x="5901597" y="2889642"/>
              <a:chExt cx="690276" cy="66838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5901597" y="2889642"/>
                <a:ext cx="690276" cy="6683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baseline="-25000" dirty="0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>
                <a:off x="5901597" y="3223832"/>
                <a:ext cx="69027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6141461" y="3206095"/>
                    <a:ext cx="227450" cy="3428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1461" y="3206095"/>
                    <a:ext cx="227450" cy="342853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31579" r="-28947" b="-122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Group 49"/>
            <p:cNvGrpSpPr/>
            <p:nvPr/>
          </p:nvGrpSpPr>
          <p:grpSpPr>
            <a:xfrm>
              <a:off x="4122268" y="3315783"/>
              <a:ext cx="690276" cy="668380"/>
              <a:chOff x="5901597" y="2889642"/>
              <a:chExt cx="690276" cy="66838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5901597" y="2889642"/>
                <a:ext cx="690276" cy="6683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baseline="-25000" dirty="0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5901597" y="3223832"/>
                <a:ext cx="69027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6141461" y="3206095"/>
                    <a:ext cx="227450" cy="3428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1461" y="3206095"/>
                    <a:ext cx="227450" cy="34285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2432" r="-32432" b="-122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6" name="Oval 45"/>
            <p:cNvSpPr/>
            <p:nvPr/>
          </p:nvSpPr>
          <p:spPr>
            <a:xfrm>
              <a:off x="3065568" y="3315783"/>
              <a:ext cx="690276" cy="66838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baseline="-25000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976231" y="3232083"/>
              <a:ext cx="690276" cy="66838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baseline="-25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98416" y="3423248"/>
              <a:ext cx="15026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hidden layer</a:t>
              </a:r>
              <a:endParaRPr lang="en-US" sz="20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185255" y="5112313"/>
              <a:ext cx="1497861" cy="416898"/>
            </a:xfrm>
            <a:prstGeom prst="roundRect">
              <a:avLst/>
            </a:prstGeom>
            <a:solidFill>
              <a:schemeClr val="bg1">
                <a:lumMod val="85000"/>
                <a:alpha val="31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50612" y="5067546"/>
              <a:ext cx="421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83812" y="5069459"/>
              <a:ext cx="421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H="1" flipV="1">
              <a:off x="1321369" y="3900464"/>
              <a:ext cx="1140198" cy="1167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1" idx="0"/>
            </p:cNvCxnSpPr>
            <p:nvPr/>
          </p:nvCxnSpPr>
          <p:spPr>
            <a:xfrm flipH="1" flipV="1">
              <a:off x="1321370" y="3900463"/>
              <a:ext cx="2173397" cy="11689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701763" y="5008139"/>
              <a:ext cx="13006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 layer</a:t>
              </a:r>
              <a:endParaRPr lang="en-US" sz="2000" dirty="0"/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976231" y="3566273"/>
              <a:ext cx="69027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216095" y="3548536"/>
                  <a:ext cx="227450" cy="3428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6095" y="3548536"/>
                  <a:ext cx="227450" cy="34285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1579" r="-2894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2" name="Group 81"/>
            <p:cNvGrpSpPr/>
            <p:nvPr/>
          </p:nvGrpSpPr>
          <p:grpSpPr>
            <a:xfrm>
              <a:off x="824974" y="4901697"/>
              <a:ext cx="410399" cy="461665"/>
              <a:chOff x="254643" y="4194232"/>
              <a:chExt cx="410399" cy="461665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254643" y="4219864"/>
                <a:ext cx="410399" cy="41039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800" baseline="-250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05677" y="4194232"/>
                <a:ext cx="346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baseline="-25000" dirty="0"/>
              </a:p>
            </p:txBody>
          </p:sp>
        </p:grpSp>
        <p:cxnSp>
          <p:nvCxnSpPr>
            <p:cNvPr id="18" name="Straight Arrow Connector 17"/>
            <p:cNvCxnSpPr>
              <a:stCxn id="17" idx="0"/>
            </p:cNvCxnSpPr>
            <p:nvPr/>
          </p:nvCxnSpPr>
          <p:spPr>
            <a:xfrm flipV="1">
              <a:off x="1049293" y="3802582"/>
              <a:ext cx="28027" cy="10991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1511141" y="1882982"/>
              <a:ext cx="690275" cy="668381"/>
              <a:chOff x="4761904" y="2188853"/>
              <a:chExt cx="720000" cy="72000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4761904" y="21888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5022150" y="2351893"/>
                    <a:ext cx="23724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22150" y="2351893"/>
                    <a:ext cx="237244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2432" r="-32432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1" name="Straight Arrow Connector 20"/>
            <p:cNvCxnSpPr>
              <a:stCxn id="37" idx="0"/>
            </p:cNvCxnSpPr>
            <p:nvPr/>
          </p:nvCxnSpPr>
          <p:spPr>
            <a:xfrm flipV="1">
              <a:off x="1321369" y="2542286"/>
              <a:ext cx="552999" cy="6897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34" idx="0"/>
            </p:cNvCxnSpPr>
            <p:nvPr/>
          </p:nvCxnSpPr>
          <p:spPr>
            <a:xfrm flipH="1" flipV="1">
              <a:off x="1856279" y="2551362"/>
              <a:ext cx="501280" cy="6918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9" idx="0"/>
            </p:cNvCxnSpPr>
            <p:nvPr/>
          </p:nvCxnSpPr>
          <p:spPr>
            <a:xfrm flipH="1" flipV="1">
              <a:off x="2357559" y="3911632"/>
              <a:ext cx="104008" cy="11559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1" idx="0"/>
            </p:cNvCxnSpPr>
            <p:nvPr/>
          </p:nvCxnSpPr>
          <p:spPr>
            <a:xfrm flipH="1" flipV="1">
              <a:off x="2366010" y="3902559"/>
              <a:ext cx="1128757" cy="11669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7" idx="0"/>
            </p:cNvCxnSpPr>
            <p:nvPr/>
          </p:nvCxnSpPr>
          <p:spPr>
            <a:xfrm flipV="1">
              <a:off x="1049293" y="3911632"/>
              <a:ext cx="1308266" cy="9900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199205" y="3389413"/>
              <a:ext cx="410399" cy="41039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baseline="-25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3759" y="3361693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baseline="-25000" dirty="0"/>
            </a:p>
          </p:txBody>
        </p:sp>
        <p:cxnSp>
          <p:nvCxnSpPr>
            <p:cNvPr id="28" name="Straight Arrow Connector 27"/>
            <p:cNvCxnSpPr>
              <a:stCxn id="26" idx="0"/>
            </p:cNvCxnSpPr>
            <p:nvPr/>
          </p:nvCxnSpPr>
          <p:spPr>
            <a:xfrm flipV="1">
              <a:off x="404405" y="2557598"/>
              <a:ext cx="1427957" cy="8318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1869522" y="817343"/>
              <a:ext cx="1" cy="104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371367" y="1024416"/>
              <a:ext cx="14625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smtClean="0"/>
                <a:t>softmax</a:t>
              </a:r>
              <a:endParaRPr lang="en-US" sz="2000" dirty="0" smtClean="0"/>
            </a:p>
            <a:p>
              <a:pPr algn="ctr"/>
              <a:r>
                <a:rPr lang="en-US" sz="2000" dirty="0" smtClean="0"/>
                <a:t>output layer</a:t>
              </a:r>
              <a:endParaRPr lang="en-US" sz="2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54118" y="3120390"/>
              <a:ext cx="343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</a:t>
              </a:r>
              <a:endParaRPr lang="en-US" i="1" dirty="0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3065568" y="3649973"/>
              <a:ext cx="69027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3305432" y="3632236"/>
                  <a:ext cx="227450" cy="3428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5432" y="3632236"/>
                  <a:ext cx="227450" cy="34285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1579" r="-28947" b="-122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/>
            <p:cNvSpPr txBox="1"/>
            <p:nvPr/>
          </p:nvSpPr>
          <p:spPr>
            <a:xfrm>
              <a:off x="3251440" y="3205895"/>
              <a:ext cx="343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</a:t>
              </a:r>
              <a:endParaRPr lang="en-US" i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308140" y="3205895"/>
              <a:ext cx="343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</a:t>
              </a:r>
              <a:endParaRPr lang="en-US" i="1" dirty="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2748314" y="1900077"/>
              <a:ext cx="690276" cy="668380"/>
              <a:chOff x="5901597" y="2889642"/>
              <a:chExt cx="690276" cy="668380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5901597" y="2889642"/>
                <a:ext cx="690276" cy="6683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6141461" y="3040995"/>
                    <a:ext cx="227450" cy="3428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1461" y="3040995"/>
                    <a:ext cx="227450" cy="342853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32432" r="-32432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Group 61"/>
            <p:cNvGrpSpPr/>
            <p:nvPr/>
          </p:nvGrpSpPr>
          <p:grpSpPr>
            <a:xfrm>
              <a:off x="4060506" y="1873905"/>
              <a:ext cx="690276" cy="668380"/>
              <a:chOff x="5901597" y="2889642"/>
              <a:chExt cx="690276" cy="668380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901597" y="2889642"/>
                <a:ext cx="690276" cy="6683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6141461" y="3040995"/>
                    <a:ext cx="227450" cy="3428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1461" y="3040995"/>
                    <a:ext cx="227450" cy="34285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1579" r="-28947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1" name="Straight Arrow Connector 70"/>
            <p:cNvCxnSpPr>
              <a:stCxn id="9" idx="0"/>
              <a:endCxn id="46" idx="4"/>
            </p:cNvCxnSpPr>
            <p:nvPr/>
          </p:nvCxnSpPr>
          <p:spPr>
            <a:xfrm flipV="1">
              <a:off x="2461567" y="3984163"/>
              <a:ext cx="949139" cy="10833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9" idx="0"/>
              <a:endCxn id="52" idx="4"/>
            </p:cNvCxnSpPr>
            <p:nvPr/>
          </p:nvCxnSpPr>
          <p:spPr>
            <a:xfrm flipV="1">
              <a:off x="2461567" y="3984163"/>
              <a:ext cx="2005839" cy="10833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11" idx="0"/>
            </p:cNvCxnSpPr>
            <p:nvPr/>
          </p:nvCxnSpPr>
          <p:spPr>
            <a:xfrm flipV="1">
              <a:off x="3494767" y="3984164"/>
              <a:ext cx="972639" cy="1085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11" idx="0"/>
              <a:endCxn id="46" idx="4"/>
            </p:cNvCxnSpPr>
            <p:nvPr/>
          </p:nvCxnSpPr>
          <p:spPr>
            <a:xfrm flipH="1" flipV="1">
              <a:off x="3410706" y="3984163"/>
              <a:ext cx="84061" cy="10852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17" idx="0"/>
              <a:endCxn id="46" idx="4"/>
            </p:cNvCxnSpPr>
            <p:nvPr/>
          </p:nvCxnSpPr>
          <p:spPr>
            <a:xfrm flipV="1">
              <a:off x="1049293" y="3984163"/>
              <a:ext cx="2361413" cy="9175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17" idx="0"/>
              <a:endCxn id="52" idx="4"/>
            </p:cNvCxnSpPr>
            <p:nvPr/>
          </p:nvCxnSpPr>
          <p:spPr>
            <a:xfrm flipV="1">
              <a:off x="1049293" y="3984163"/>
              <a:ext cx="3418113" cy="9175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37" idx="0"/>
              <a:endCxn id="58" idx="4"/>
            </p:cNvCxnSpPr>
            <p:nvPr/>
          </p:nvCxnSpPr>
          <p:spPr>
            <a:xfrm flipV="1">
              <a:off x="1321369" y="2568457"/>
              <a:ext cx="1772083" cy="6636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34" idx="0"/>
            </p:cNvCxnSpPr>
            <p:nvPr/>
          </p:nvCxnSpPr>
          <p:spPr>
            <a:xfrm flipV="1">
              <a:off x="2357559" y="2594629"/>
              <a:ext cx="735893" cy="6486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34" idx="0"/>
              <a:endCxn id="64" idx="4"/>
            </p:cNvCxnSpPr>
            <p:nvPr/>
          </p:nvCxnSpPr>
          <p:spPr>
            <a:xfrm flipV="1">
              <a:off x="2357559" y="2542285"/>
              <a:ext cx="2048085" cy="70096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46" idx="0"/>
              <a:endCxn id="64" idx="4"/>
            </p:cNvCxnSpPr>
            <p:nvPr/>
          </p:nvCxnSpPr>
          <p:spPr>
            <a:xfrm flipV="1">
              <a:off x="3410706" y="2542285"/>
              <a:ext cx="994938" cy="7734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46" idx="0"/>
              <a:endCxn id="58" idx="4"/>
            </p:cNvCxnSpPr>
            <p:nvPr/>
          </p:nvCxnSpPr>
          <p:spPr>
            <a:xfrm flipH="1" flipV="1">
              <a:off x="3093452" y="2568457"/>
              <a:ext cx="317254" cy="7473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198293" y="3133364"/>
              <a:ext cx="3433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g</a:t>
              </a:r>
              <a:endParaRPr lang="en-US" i="1" dirty="0"/>
            </a:p>
          </p:txBody>
        </p:sp>
        <p:cxnSp>
          <p:nvCxnSpPr>
            <p:cNvPr id="117" name="Straight Arrow Connector 116"/>
            <p:cNvCxnSpPr>
              <a:stCxn id="37" idx="0"/>
              <a:endCxn id="64" idx="4"/>
            </p:cNvCxnSpPr>
            <p:nvPr/>
          </p:nvCxnSpPr>
          <p:spPr>
            <a:xfrm flipV="1">
              <a:off x="1321369" y="2542285"/>
              <a:ext cx="3084275" cy="6897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52" idx="0"/>
              <a:endCxn id="66" idx="2"/>
            </p:cNvCxnSpPr>
            <p:nvPr/>
          </p:nvCxnSpPr>
          <p:spPr>
            <a:xfrm flipH="1" flipV="1">
              <a:off x="4414095" y="2368111"/>
              <a:ext cx="53311" cy="9476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52" idx="0"/>
              <a:endCxn id="58" idx="4"/>
            </p:cNvCxnSpPr>
            <p:nvPr/>
          </p:nvCxnSpPr>
          <p:spPr>
            <a:xfrm flipH="1" flipV="1">
              <a:off x="3093452" y="2568457"/>
              <a:ext cx="1373954" cy="7473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52" idx="0"/>
              <a:endCxn id="31" idx="4"/>
            </p:cNvCxnSpPr>
            <p:nvPr/>
          </p:nvCxnSpPr>
          <p:spPr>
            <a:xfrm flipH="1" flipV="1">
              <a:off x="1856279" y="2551363"/>
              <a:ext cx="2611127" cy="7644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52" idx="0"/>
              <a:endCxn id="31" idx="4"/>
            </p:cNvCxnSpPr>
            <p:nvPr/>
          </p:nvCxnSpPr>
          <p:spPr>
            <a:xfrm flipH="1" flipV="1">
              <a:off x="1856279" y="2551363"/>
              <a:ext cx="2611127" cy="7644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46" idx="0"/>
              <a:endCxn id="31" idx="4"/>
            </p:cNvCxnSpPr>
            <p:nvPr/>
          </p:nvCxnSpPr>
          <p:spPr>
            <a:xfrm flipH="1" flipV="1">
              <a:off x="1856279" y="2551363"/>
              <a:ext cx="1554427" cy="7644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46" idx="0"/>
              <a:endCxn id="31" idx="4"/>
            </p:cNvCxnSpPr>
            <p:nvPr/>
          </p:nvCxnSpPr>
          <p:spPr>
            <a:xfrm flipH="1" flipV="1">
              <a:off x="1856279" y="2551363"/>
              <a:ext cx="1554427" cy="7644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H="1" flipV="1">
              <a:off x="3101902" y="849488"/>
              <a:ext cx="1" cy="104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 flipV="1">
              <a:off x="4414095" y="836078"/>
              <a:ext cx="1" cy="104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26" idx="0"/>
              <a:endCxn id="58" idx="4"/>
            </p:cNvCxnSpPr>
            <p:nvPr/>
          </p:nvCxnSpPr>
          <p:spPr>
            <a:xfrm flipV="1">
              <a:off x="404405" y="2568457"/>
              <a:ext cx="2689047" cy="8209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endCxn id="64" idx="4"/>
            </p:cNvCxnSpPr>
            <p:nvPr/>
          </p:nvCxnSpPr>
          <p:spPr>
            <a:xfrm flipV="1">
              <a:off x="404405" y="2542285"/>
              <a:ext cx="4001239" cy="8579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ounded Rectangle 3"/>
          <p:cNvSpPr/>
          <p:nvPr/>
        </p:nvSpPr>
        <p:spPr>
          <a:xfrm>
            <a:off x="2484483" y="1788285"/>
            <a:ext cx="3953598" cy="5517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Softmax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4488" y="734229"/>
            <a:ext cx="3441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</a:t>
            </a:r>
            <a:r>
              <a:rPr lang="en-US" smtClean="0"/>
              <a:t>exclusive classification</a:t>
            </a:r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0" y="6603609"/>
            <a:ext cx="5895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/>
              <a:t>Hands on Machine Learning with </a:t>
            </a:r>
            <a:r>
              <a:rPr lang="en-US" sz="1400" dirty="0" err="1"/>
              <a:t>Scikit</a:t>
            </a:r>
            <a:r>
              <a:rPr lang="en-US" sz="1400" dirty="0"/>
              <a:t>-Learn and </a:t>
            </a:r>
            <a:r>
              <a:rPr lang="en-US" sz="1400" dirty="0" err="1"/>
              <a:t>TensorFlow</a:t>
            </a:r>
            <a:r>
              <a:rPr lang="en-US" sz="1400" dirty="0"/>
              <a:t>, </a:t>
            </a:r>
            <a:r>
              <a:rPr lang="en-US" sz="1400" dirty="0" smtClean="0"/>
              <a:t>Cap. 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8116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581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PRACTICE</a:t>
            </a:r>
            <a:endParaRPr lang="en-US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495300" y="1282700"/>
            <a:ext cx="6479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Interactive Google platform for playing with ANNs:</a:t>
            </a:r>
          </a:p>
          <a:p>
            <a:endParaRPr lang="en-US" dirty="0"/>
          </a:p>
          <a:p>
            <a:r>
              <a:rPr lang="en-US" u="sng" dirty="0" smtClean="0">
                <a:hlinkClick r:id="rId4"/>
              </a:rPr>
              <a:t>playground.tensorflow.org</a:t>
            </a:r>
            <a:endParaRPr lang="en-US" u="sng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95300" y="3390900"/>
            <a:ext cx="7901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create simple feedforward ANNs and see some effects of</a:t>
            </a:r>
          </a:p>
          <a:p>
            <a:r>
              <a:rPr lang="en-US" dirty="0" smtClean="0"/>
              <a:t>training in real time.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581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PRACTICE</a:t>
            </a:r>
            <a:endParaRPr 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209550" y="628396"/>
            <a:ext cx="3316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 1: No hidden layers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09550" y="1090061"/>
            <a:ext cx="9061450" cy="5529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Select the </a:t>
            </a:r>
            <a:r>
              <a:rPr lang="en-US" sz="2000" dirty="0" smtClean="0">
                <a:solidFill>
                  <a:srgbClr val="C00000"/>
                </a:solidFill>
              </a:rPr>
              <a:t>third dataset</a:t>
            </a:r>
            <a:r>
              <a:rPr lang="en-US" sz="2000" dirty="0" smtClean="0"/>
              <a:t>. 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sz="2000" dirty="0" smtClean="0"/>
              <a:t>Train </a:t>
            </a:r>
            <a:r>
              <a:rPr lang="en-US" sz="2000" dirty="0"/>
              <a:t>the network using X</a:t>
            </a:r>
            <a:r>
              <a:rPr lang="en-US" sz="2000" baseline="-25000" dirty="0"/>
              <a:t>1</a:t>
            </a:r>
            <a:r>
              <a:rPr lang="en-US" sz="2000" dirty="0"/>
              <a:t> and </a:t>
            </a:r>
            <a:r>
              <a:rPr lang="en-US" sz="2000" dirty="0" smtClean="0"/>
              <a:t>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.</a:t>
            </a:r>
            <a:endParaRPr lang="en-US" sz="2000" dirty="0"/>
          </a:p>
          <a:p>
            <a:pPr marL="1066785" lvl="1" indent="-457200">
              <a:buFont typeface="+mj-lt"/>
              <a:buAutoNum type="alphaLcParenR"/>
            </a:pP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Select the </a:t>
            </a:r>
            <a:r>
              <a:rPr lang="en-US" sz="2000" dirty="0" smtClean="0">
                <a:solidFill>
                  <a:srgbClr val="C00000"/>
                </a:solidFill>
              </a:rPr>
              <a:t>first dataset</a:t>
            </a:r>
            <a:r>
              <a:rPr lang="en-US" sz="2000" dirty="0" smtClean="0"/>
              <a:t>. </a:t>
            </a:r>
          </a:p>
          <a:p>
            <a:pPr marL="1123935" lvl="1" indent="-514350">
              <a:buFont typeface="+mj-lt"/>
              <a:buAutoNum type="alphaLcParenR"/>
            </a:pPr>
            <a:r>
              <a:rPr lang="en-US" sz="2000" dirty="0" smtClean="0"/>
              <a:t>Do the same: train the network using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and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. What happened?</a:t>
            </a:r>
          </a:p>
          <a:p>
            <a:pPr marL="1123935" lvl="1" indent="-514350">
              <a:buFont typeface="+mj-lt"/>
              <a:buAutoNum type="alphaLcParenR"/>
            </a:pPr>
            <a:r>
              <a:rPr lang="en-US" sz="2000" dirty="0" smtClean="0"/>
              <a:t>Explore the data structure. It has circular characteristics.</a:t>
            </a:r>
          </a:p>
          <a:p>
            <a:pPr marL="1123935" lvl="1" indent="-514350">
              <a:buFont typeface="+mj-lt"/>
              <a:buAutoNum type="alphaLcParenR"/>
            </a:pPr>
            <a:r>
              <a:rPr lang="en-US" sz="2000" dirty="0" smtClean="0"/>
              <a:t>Include the square values of the features, X</a:t>
            </a:r>
            <a:r>
              <a:rPr lang="en-US" sz="2000" baseline="-25000" dirty="0" smtClean="0"/>
              <a:t>1</a:t>
            </a:r>
            <a:r>
              <a:rPr lang="en-US" sz="2000" baseline="30000" dirty="0" smtClean="0"/>
              <a:t>2 </a:t>
            </a:r>
            <a:r>
              <a:rPr lang="en-US" sz="2000" dirty="0" smtClean="0"/>
              <a:t>and X</a:t>
            </a:r>
            <a:r>
              <a:rPr lang="en-US" sz="2000" baseline="-25000" dirty="0" smtClean="0"/>
              <a:t>2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, and train the network again. What happened?</a:t>
            </a:r>
          </a:p>
          <a:p>
            <a:pPr marL="1123935" lvl="1" indent="-514350">
              <a:buFont typeface="+mj-lt"/>
              <a:buAutoNum type="alphaLcParenR"/>
            </a:pP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Check if these new features can do </a:t>
            </a:r>
            <a:r>
              <a:rPr lang="en-US" sz="2000" dirty="0" smtClean="0"/>
              <a:t>a good job in the second </a:t>
            </a:r>
            <a:r>
              <a:rPr lang="en-US" sz="2000" dirty="0"/>
              <a:t>and fourth datasets</a:t>
            </a:r>
            <a:r>
              <a:rPr lang="en-US" sz="20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Explore the data structure of the </a:t>
            </a:r>
            <a:r>
              <a:rPr lang="en-US" sz="2000" dirty="0" smtClean="0">
                <a:solidFill>
                  <a:srgbClr val="C00000"/>
                </a:solidFill>
              </a:rPr>
              <a:t>second dataset</a:t>
            </a:r>
            <a:r>
              <a:rPr lang="en-US" sz="2000" dirty="0" smtClean="0"/>
              <a:t>. What combination of feature can we use?</a:t>
            </a:r>
          </a:p>
          <a:p>
            <a:pPr marL="1123935" lvl="1" indent="-514350">
              <a:buFont typeface="+mj-lt"/>
              <a:buAutoNum type="alphaLcParenR"/>
            </a:pPr>
            <a:r>
              <a:rPr lang="en-US" sz="2000" dirty="0" smtClean="0"/>
              <a:t>Try to use only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and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with a nonlinear activation function.</a:t>
            </a:r>
          </a:p>
          <a:p>
            <a:pPr marL="1123935" lvl="1" indent="-514350">
              <a:buFont typeface="+mj-lt"/>
              <a:buAutoNum type="alphaLcParenR"/>
            </a:pPr>
            <a:r>
              <a:rPr lang="en-US" sz="2000" dirty="0" smtClean="0"/>
              <a:t>Include a product of the features,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and do the training again.</a:t>
            </a:r>
          </a:p>
          <a:p>
            <a:pPr marL="1123935" lvl="1" indent="-514350">
              <a:buFont typeface="+mj-lt"/>
              <a:buAutoNum type="alphaLcParenR"/>
            </a:pPr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Check if you get any good classification performance on the </a:t>
            </a:r>
            <a:r>
              <a:rPr lang="en-US" sz="2000" dirty="0" smtClean="0">
                <a:solidFill>
                  <a:srgbClr val="C00000"/>
                </a:solidFill>
              </a:rPr>
              <a:t>fourth dataset</a:t>
            </a:r>
            <a:r>
              <a:rPr lang="en-US" sz="2000" dirty="0"/>
              <a:t>.</a:t>
            </a:r>
          </a:p>
          <a:p>
            <a:pPr marL="1123935" lvl="1" indent="-514350">
              <a:buFont typeface="+mj-lt"/>
              <a:buAutoNum type="alphaLcParenR"/>
            </a:pPr>
            <a:endParaRPr lang="en-US" sz="2000" baseline="30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363080" y="6351631"/>
            <a:ext cx="5844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What can we observe from </a:t>
            </a:r>
            <a:r>
              <a:rPr lang="en-US" b="1" smtClean="0"/>
              <a:t>these exercises?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4638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581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PRACTICE</a:t>
            </a:r>
            <a:endParaRPr 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2687125" y="711200"/>
            <a:ext cx="3769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 2: Adding hidden layers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09550" y="1280561"/>
            <a:ext cx="87249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Include one hidden layer with one neuron, use only features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and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.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sz="2000" dirty="0" smtClean="0"/>
              <a:t>Select the </a:t>
            </a:r>
            <a:r>
              <a:rPr lang="en-US" sz="2000" dirty="0" smtClean="0">
                <a:solidFill>
                  <a:srgbClr val="C00000"/>
                </a:solidFill>
              </a:rPr>
              <a:t>second dataset</a:t>
            </a:r>
            <a:r>
              <a:rPr lang="en-US" sz="2000" dirty="0" smtClean="0"/>
              <a:t>. Do the training using a linear activation function and with a sigmoid or </a:t>
            </a:r>
            <a:r>
              <a:rPr lang="en-US" sz="2000" dirty="0" err="1" smtClean="0"/>
              <a:t>tanh</a:t>
            </a:r>
            <a:r>
              <a:rPr lang="en-US" sz="2000" dirty="0" smtClean="0"/>
              <a:t> activation function.  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sz="2000" dirty="0" smtClean="0"/>
              <a:t>Include one neuron in the hidden layer. Do step a) again. 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sz="2000" dirty="0" smtClean="0"/>
              <a:t>Keep the nonlinear activation function and include one more hidden layers. Does it improve the performance? Does it take long to train?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sz="2000" dirty="0" smtClean="0"/>
              <a:t>Repeat some of these steps for a few times to see the effect of the random initialization of the weights. </a:t>
            </a:r>
          </a:p>
          <a:p>
            <a:pPr marL="1066785" lvl="1" indent="-457200">
              <a:buFont typeface="+mj-lt"/>
              <a:buAutoNum type="alphaLcParenR"/>
            </a:pP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Select the </a:t>
            </a:r>
            <a:r>
              <a:rPr lang="en-US" sz="2000" dirty="0" smtClean="0">
                <a:solidFill>
                  <a:srgbClr val="C00000"/>
                </a:solidFill>
              </a:rPr>
              <a:t>first dataset</a:t>
            </a:r>
            <a:r>
              <a:rPr lang="en-US" sz="2000" dirty="0" smtClean="0"/>
              <a:t>. 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sz="2000" dirty="0" smtClean="0"/>
              <a:t>Do the training using one hidden layer with two neurons (you can use the sigmoid activation function).</a:t>
            </a:r>
          </a:p>
          <a:p>
            <a:pPr marL="1066785" lvl="1" indent="-457200">
              <a:buFont typeface="+mj-lt"/>
              <a:buAutoNum type="alphaLcParenR"/>
            </a:pPr>
            <a:r>
              <a:rPr lang="en-US" sz="2000" dirty="0" smtClean="0"/>
              <a:t>Now, include one more neuron in the hidden layer. What happened?</a:t>
            </a:r>
          </a:p>
          <a:p>
            <a:pPr marL="1066785" lvl="1" indent="-457200">
              <a:buFont typeface="+mj-lt"/>
              <a:buAutoNum type="alphaLcParenR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Explore different configurations of hidden layers, number of hidden neuros and activation functions on the datasets.</a:t>
            </a:r>
          </a:p>
          <a:p>
            <a:pPr marL="1123935" lvl="1" indent="-514350">
              <a:buFont typeface="+mj-lt"/>
              <a:buAutoNum type="alphaLcParenR"/>
            </a:pPr>
            <a:endParaRPr lang="en-US" sz="2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255130" y="6340027"/>
            <a:ext cx="5844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What can we observe from </a:t>
            </a:r>
            <a:r>
              <a:rPr lang="en-US" b="1" smtClean="0"/>
              <a:t>these exercises?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3868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515" y="-8152"/>
            <a:ext cx="581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Last week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260914" y="1225944"/>
                <a:ext cx="2697480" cy="58293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UNKOWN TARGET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charset="0"/>
                        </a:rPr>
                        <m:t>𝑓</m:t>
                      </m:r>
                      <m:r>
                        <a:rPr lang="pt-BR" sz="1600" b="0" i="1" smtClean="0">
                          <a:latin typeface="Cambria Math" charset="0"/>
                        </a:rPr>
                        <m:t>:</m:t>
                      </m:r>
                      <m:r>
                        <a:rPr lang="pt-B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𝜒</m:t>
                      </m:r>
                      <m:r>
                        <a:rPr lang="pt-B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→</m:t>
                      </m:r>
                      <m:r>
                        <a:rPr lang="pt-B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914" y="1225944"/>
                <a:ext cx="2697480" cy="5829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2587332" y="2366429"/>
            <a:ext cx="11430" cy="560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98587" y="1874189"/>
            <a:ext cx="280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(e.g. ideal formula to predict when to replace a component)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362435" y="3059962"/>
                <a:ext cx="2435329" cy="145409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TRAINING EXAMPLES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15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pt-BR" sz="15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15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15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5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pt-BR" sz="15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sz="15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sz="15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d>
                      <m:dPr>
                        <m:ctrlPr>
                          <a:rPr lang="pt-BR" sz="15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pt-BR" sz="15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15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15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pt-BR" sz="15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sz="15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500" dirty="0" smtClean="0">
                    <a:solidFill>
                      <a:schemeClr val="tx1"/>
                    </a:solidFill>
                  </a:rPr>
                  <a:t>,</a:t>
                </a:r>
                <a:r>
                  <a:rPr lang="mr-IN" sz="1500" dirty="0" smtClean="0">
                    <a:solidFill>
                      <a:schemeClr val="tx1"/>
                    </a:solidFill>
                  </a:rPr>
                  <a:t>…</a:t>
                </a:r>
                <a:r>
                  <a:rPr lang="pt-BR" sz="1500" dirty="0" smtClean="0">
                    <a:solidFill>
                      <a:schemeClr val="tx1"/>
                    </a:solidFill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15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pt-BR" sz="15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15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pt-BR" sz="15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5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pt-BR" sz="15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sz="15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435" y="3059962"/>
                <a:ext cx="2435329" cy="145409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1190747" y="4473042"/>
            <a:ext cx="2800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(e.g. historical records of maintenance)</a:t>
            </a:r>
            <a:endParaRPr lang="en-US" sz="12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2260434" y="3645484"/>
            <a:ext cx="948690" cy="729360"/>
            <a:chOff x="3444654" y="3362580"/>
            <a:chExt cx="948690" cy="729360"/>
          </a:xfrm>
          <a:solidFill>
            <a:schemeClr val="tx1"/>
          </a:solidFill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3449586" y="3362580"/>
              <a:ext cx="7620" cy="718900"/>
            </a:xfrm>
            <a:prstGeom prst="straightConnector1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3444654" y="3633269"/>
              <a:ext cx="948690" cy="458671"/>
              <a:chOff x="1730154" y="4441949"/>
              <a:chExt cx="948690" cy="458671"/>
            </a:xfrm>
            <a:grpFill/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1730154" y="4899865"/>
                <a:ext cx="948690" cy="755"/>
              </a:xfrm>
              <a:prstGeom prst="straightConnector1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>
              <a:xfrm>
                <a:off x="1811655" y="4441949"/>
                <a:ext cx="584880" cy="338136"/>
                <a:chOff x="4674870" y="3469734"/>
                <a:chExt cx="584880" cy="338136"/>
              </a:xfrm>
              <a:grpFill/>
            </p:grpSpPr>
            <p:sp>
              <p:nvSpPr>
                <p:cNvPr id="20" name="Oval 19"/>
                <p:cNvSpPr/>
                <p:nvPr/>
              </p:nvSpPr>
              <p:spPr>
                <a:xfrm>
                  <a:off x="4676775" y="3710715"/>
                  <a:ext cx="97200" cy="97155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4752975" y="3546886"/>
                  <a:ext cx="97200" cy="97155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4674870" y="3473543"/>
                  <a:ext cx="97200" cy="97155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4893989" y="3469734"/>
                  <a:ext cx="97200" cy="97155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4846320" y="3594511"/>
                  <a:ext cx="97200" cy="97155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5010150" y="3609751"/>
                  <a:ext cx="97200" cy="97155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5162550" y="3544981"/>
                  <a:ext cx="97200" cy="97155"/>
                </a:xfrm>
                <a:prstGeom prst="ellipse">
                  <a:avLst/>
                </a:prstGeom>
                <a:grp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8" name="Rectangle 37"/>
          <p:cNvSpPr/>
          <p:nvPr/>
        </p:nvSpPr>
        <p:spPr>
          <a:xfrm>
            <a:off x="88511" y="2345685"/>
            <a:ext cx="1100594" cy="7149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STUDY THE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PROBLEM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638808" y="3762461"/>
            <a:ext cx="6992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272931" y="3419760"/>
            <a:ext cx="1333938" cy="747357"/>
          </a:xfrm>
          <a:prstGeom prst="rect">
            <a:avLst/>
          </a:prstGeom>
          <a:gradFill flip="none" rotWithShape="1">
            <a:gsLst>
              <a:gs pos="22281">
                <a:srgbClr val="F68325"/>
              </a:gs>
              <a:gs pos="21562">
                <a:srgbClr val="F68325"/>
              </a:gs>
              <a:gs pos="20125">
                <a:srgbClr val="F68325"/>
              </a:gs>
              <a:gs pos="17250">
                <a:srgbClr val="F68325"/>
              </a:gs>
              <a:gs pos="11500">
                <a:srgbClr val="F68325"/>
              </a:gs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7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LEARNING </a:t>
            </a:r>
          </a:p>
          <a:p>
            <a:pPr algn="ctr"/>
            <a:r>
              <a:rPr lang="en-US" sz="1600" dirty="0" smtClean="0"/>
              <a:t>ALGORITHM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5803610" y="2105021"/>
                <a:ext cx="1573652" cy="658719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TEST 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610" y="2105021"/>
                <a:ext cx="1573652" cy="65871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>
          <a:xfrm>
            <a:off x="6077532" y="3413330"/>
            <a:ext cx="1070979" cy="74735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EVALUATE</a:t>
            </a:r>
            <a:endParaRPr lang="en-US" sz="16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6601702" y="2818356"/>
            <a:ext cx="11430" cy="560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956731" y="4832840"/>
            <a:ext cx="1333938" cy="74735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ANALYZE 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ERRORS</a:t>
            </a:r>
            <a:endParaRPr lang="en-US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7623718" y="3388783"/>
                <a:ext cx="1431154" cy="74735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APPLY</a:t>
                </a:r>
              </a:p>
              <a:p>
                <a:pPr algn="ctr"/>
                <a:r>
                  <a:rPr lang="en-US" sz="1600" dirty="0" smtClean="0"/>
                  <a:t>SOLUTION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pt-BR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pt-B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pt-BR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718" y="3388783"/>
                <a:ext cx="1431154" cy="74735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>
            <a:off x="3819410" y="3787009"/>
            <a:ext cx="4573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606869" y="3793438"/>
            <a:ext cx="4573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7166391" y="3762461"/>
            <a:ext cx="4573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Smiley Face 57"/>
          <p:cNvSpPr/>
          <p:nvPr/>
        </p:nvSpPr>
        <p:spPr>
          <a:xfrm>
            <a:off x="7225889" y="3375254"/>
            <a:ext cx="298573" cy="270230"/>
          </a:xfrm>
          <a:prstGeom prst="smileyFace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6595987" y="4227044"/>
            <a:ext cx="11430" cy="560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Smiley Face 60"/>
          <p:cNvSpPr/>
          <p:nvPr/>
        </p:nvSpPr>
        <p:spPr>
          <a:xfrm>
            <a:off x="6750548" y="4378942"/>
            <a:ext cx="298573" cy="270230"/>
          </a:xfrm>
          <a:prstGeom prst="smileyFace">
            <a:avLst>
              <a:gd name="adj" fmla="val -4653"/>
            </a:avLst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>
            <a:off x="638808" y="3080535"/>
            <a:ext cx="0" cy="686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469306" y="4206229"/>
            <a:ext cx="1810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(e.g. learned maintenance prediction formula)</a:t>
            </a:r>
            <a:endParaRPr lang="en-US" sz="1200" dirty="0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635213" y="5239549"/>
            <a:ext cx="5301640" cy="6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638808" y="3991420"/>
            <a:ext cx="0" cy="12564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638808" y="4013328"/>
            <a:ext cx="6797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0" y="6603609"/>
            <a:ext cx="6792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Picture adapted from: </a:t>
            </a:r>
            <a:r>
              <a:rPr lang="en-US" sz="1400" dirty="0"/>
              <a:t>Hands on Machine Learning with </a:t>
            </a:r>
            <a:r>
              <a:rPr lang="en-US" sz="1400" dirty="0" err="1" smtClean="0"/>
              <a:t>Scikit</a:t>
            </a:r>
            <a:r>
              <a:rPr lang="en-US" sz="1400" dirty="0" smtClean="0"/>
              <a:t>-Learn </a:t>
            </a:r>
            <a:r>
              <a:rPr lang="en-US" sz="1400" dirty="0"/>
              <a:t>and </a:t>
            </a:r>
            <a:r>
              <a:rPr lang="en-US" sz="1400" dirty="0" err="1" smtClean="0"/>
              <a:t>TensorFlow</a:t>
            </a:r>
            <a:r>
              <a:rPr lang="en-US" sz="1400" dirty="0" smtClean="0"/>
              <a:t>, Cap 1.</a:t>
            </a:r>
            <a:endParaRPr 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4078245" y="5445471"/>
            <a:ext cx="1818571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Today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: </a:t>
            </a:r>
          </a:p>
          <a:p>
            <a:pPr algn="ctr">
              <a:lnSpc>
                <a:spcPts val="2000"/>
              </a:lnSpc>
            </a:pP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Neural networks and </a:t>
            </a:r>
          </a:p>
          <a:p>
            <a:pPr algn="ctr">
              <a:lnSpc>
                <a:spcPts val="2000"/>
              </a:lnSpc>
            </a:pP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deep learning.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272931" y="3059962"/>
            <a:ext cx="299069" cy="328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2" idx="0"/>
          </p:cNvCxnSpPr>
          <p:nvPr/>
        </p:nvCxnSpPr>
        <p:spPr>
          <a:xfrm flipV="1">
            <a:off x="4939900" y="2998534"/>
            <a:ext cx="0" cy="421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17435" y="3059962"/>
            <a:ext cx="168965" cy="3533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58399" y="2698367"/>
            <a:ext cx="669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/>
              <a:t>K-NN</a:t>
            </a:r>
            <a:endParaRPr lang="en-US" sz="1800"/>
          </a:p>
        </p:txBody>
      </p:sp>
      <p:sp>
        <p:nvSpPr>
          <p:cNvPr id="53" name="TextBox 52"/>
          <p:cNvSpPr txBox="1"/>
          <p:nvPr/>
        </p:nvSpPr>
        <p:spPr>
          <a:xfrm>
            <a:off x="4509657" y="2410832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Random</a:t>
            </a:r>
          </a:p>
          <a:p>
            <a:pPr algn="ctr"/>
            <a:r>
              <a:rPr lang="en-US" sz="1800" dirty="0" smtClean="0"/>
              <a:t>Forest</a:t>
            </a:r>
            <a:endParaRPr lang="en-US" sz="1800" dirty="0"/>
          </a:p>
        </p:txBody>
      </p:sp>
      <p:sp>
        <p:nvSpPr>
          <p:cNvPr id="54" name="TextBox 53"/>
          <p:cNvSpPr txBox="1"/>
          <p:nvPr/>
        </p:nvSpPr>
        <p:spPr>
          <a:xfrm>
            <a:off x="5381141" y="2754037"/>
            <a:ext cx="61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SVM</a:t>
            </a:r>
            <a:endParaRPr lang="en-US" sz="18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148511" y="4167117"/>
            <a:ext cx="743159" cy="1039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16745" y="5276607"/>
            <a:ext cx="189776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Precision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Recall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F1-score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Confusion matrix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Measures for</a:t>
            </a:r>
          </a:p>
          <a:p>
            <a:r>
              <a:rPr lang="en-US" sz="1600" dirty="0" smtClean="0"/>
              <a:t>Imbalanced datasets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</p:txBody>
      </p:sp>
      <p:cxnSp>
        <p:nvCxnSpPr>
          <p:cNvPr id="28" name="Straight Arrow Connector 27"/>
          <p:cNvCxnSpPr>
            <a:stCxn id="42" idx="2"/>
          </p:cNvCxnSpPr>
          <p:nvPr/>
        </p:nvCxnSpPr>
        <p:spPr>
          <a:xfrm>
            <a:off x="4939900" y="4167117"/>
            <a:ext cx="27752" cy="1269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581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63617" y="5422049"/>
            <a:ext cx="7954215" cy="13738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3618" y="3886369"/>
            <a:ext cx="7954215" cy="13738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63619" y="2350689"/>
            <a:ext cx="7954215" cy="13738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63620" y="815009"/>
            <a:ext cx="7954215" cy="13738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" y="27873"/>
            <a:ext cx="599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PLAN OF THE DAY: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029809" y="1244082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0179" y="2802585"/>
            <a:ext cx="1834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Late morning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71048" y="4258672"/>
            <a:ext cx="1572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lunch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2299" y="5875300"/>
            <a:ext cx="2030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Late afternoon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51470" y="913845"/>
            <a:ext cx="51250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Introduction to </a:t>
            </a:r>
            <a:r>
              <a:rPr lang="en-US" sz="1800" dirty="0"/>
              <a:t>Artificial Neural Networks (ANNs</a:t>
            </a:r>
            <a:r>
              <a:rPr lang="en-US" sz="1800" dirty="0" smtClean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Types of ANNs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MLPs and activation functions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1" dirty="0" smtClean="0"/>
              <a:t>Practice</a:t>
            </a:r>
            <a:endParaRPr lang="en-US" sz="1800" b="1" dirty="0"/>
          </a:p>
          <a:p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2751470" y="2586136"/>
            <a:ext cx="5033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Multilayer </a:t>
            </a:r>
            <a:r>
              <a:rPr lang="en-US" sz="1800" dirty="0" err="1" smtClean="0"/>
              <a:t>Perceptrons</a:t>
            </a:r>
            <a:endParaRPr lang="en-US" sz="18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Regularization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1" dirty="0" smtClean="0"/>
              <a:t>Python notebook </a:t>
            </a:r>
            <a:r>
              <a:rPr lang="en-US" sz="1800" dirty="0" smtClean="0"/>
              <a:t>using MLPs to classify images.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2751470" y="4111605"/>
            <a:ext cx="5044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Convolutional Neural Networks.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1" dirty="0" smtClean="0"/>
              <a:t>Python notebook </a:t>
            </a:r>
            <a:r>
              <a:rPr lang="en-US" sz="1800" dirty="0" smtClean="0"/>
              <a:t>using CNNs to classify images.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Discussion CNNs vs deep MLPs.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751470" y="5624410"/>
            <a:ext cx="5955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Recurrent Neural Networks.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b="1" dirty="0" smtClean="0"/>
              <a:t>Python notebook </a:t>
            </a:r>
            <a:r>
              <a:rPr lang="en-US" sz="1800" dirty="0" smtClean="0"/>
              <a:t>using RNNs for time series prediction.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 smtClean="0"/>
              <a:t>Takeaways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68640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2467" y="590782"/>
            <a:ext cx="581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Suggested references</a:t>
            </a: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1" y="1414668"/>
            <a:ext cx="1646341" cy="216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3648" y="3959134"/>
            <a:ext cx="65462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Scikit</a:t>
            </a:r>
            <a:r>
              <a:rPr lang="en-US" sz="2000" dirty="0"/>
              <a:t>-learn: </a:t>
            </a:r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scikit-learn.org</a:t>
            </a:r>
            <a:endParaRPr lang="en-US" sz="2000" dirty="0" smtClean="0"/>
          </a:p>
          <a:p>
            <a:r>
              <a:rPr lang="en-US" sz="2000" dirty="0" err="1"/>
              <a:t>TensorFlow</a:t>
            </a:r>
            <a:r>
              <a:rPr lang="en-US" sz="2000" dirty="0"/>
              <a:t>: </a:t>
            </a:r>
            <a:r>
              <a:rPr lang="en-US" sz="2000" dirty="0">
                <a:hlinkClick r:id="rId6"/>
              </a:rPr>
              <a:t>https://</a:t>
            </a:r>
            <a:r>
              <a:rPr lang="en-US" sz="2000" dirty="0" smtClean="0">
                <a:hlinkClick r:id="rId6"/>
              </a:rPr>
              <a:t>www.tensorflow.org</a:t>
            </a:r>
            <a:endParaRPr lang="en-US" sz="2000" dirty="0" smtClean="0"/>
          </a:p>
          <a:p>
            <a:r>
              <a:rPr lang="en-US" sz="2000" dirty="0"/>
              <a:t>Andrew Ng deep learning page: </a:t>
            </a:r>
            <a:r>
              <a:rPr lang="en-US" sz="2000" dirty="0">
                <a:hlinkClick r:id="rId7"/>
              </a:rPr>
              <a:t>https://</a:t>
            </a:r>
            <a:r>
              <a:rPr lang="en-US" sz="2000" dirty="0" err="1" smtClean="0">
                <a:hlinkClick r:id="rId7"/>
              </a:rPr>
              <a:t>www.deeplearning.a</a:t>
            </a:r>
            <a:r>
              <a:rPr lang="en-US" sz="2000" dirty="0" err="1" smtClean="0"/>
              <a:t>i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32467" y="5281023"/>
            <a:ext cx="745584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Get prepared:</a:t>
            </a:r>
          </a:p>
          <a:p>
            <a:r>
              <a:rPr lang="en-US" sz="2000" dirty="0" smtClean="0">
                <a:hlinkClick r:id="rId8"/>
              </a:rPr>
              <a:t>https</a:t>
            </a:r>
            <a:r>
              <a:rPr lang="en-US" sz="2000" dirty="0">
                <a:hlinkClick r:id="rId8"/>
              </a:rPr>
              <a:t>://</a:t>
            </a:r>
            <a:r>
              <a:rPr lang="en-US" sz="2000" dirty="0" smtClean="0">
                <a:hlinkClick r:id="rId8"/>
              </a:rPr>
              <a:t>github.com/core-skills/07-machine-learning</a:t>
            </a:r>
            <a:endParaRPr lang="en-US" sz="2000" dirty="0" smtClean="0"/>
          </a:p>
          <a:p>
            <a:endParaRPr lang="en-US" sz="1800" dirty="0" smtClean="0"/>
          </a:p>
          <a:p>
            <a:r>
              <a:rPr lang="en-US" sz="1800" dirty="0" smtClean="0"/>
              <a:t>Environment on Windows: </a:t>
            </a:r>
            <a:r>
              <a:rPr lang="en-US" sz="1800" dirty="0" err="1" smtClean="0"/>
              <a:t>environment_win.yml</a:t>
            </a:r>
            <a:endParaRPr lang="en-US" sz="1800" dirty="0" smtClean="0"/>
          </a:p>
          <a:p>
            <a:r>
              <a:rPr lang="en-US" sz="1800" dirty="0" smtClean="0"/>
              <a:t>Environment on Mac: </a:t>
            </a:r>
            <a:r>
              <a:rPr lang="en-US" sz="1800" dirty="0" err="1" smtClean="0"/>
              <a:t>environment_mac.yml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97" y="1383575"/>
            <a:ext cx="1640000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874" y="1383575"/>
            <a:ext cx="1644000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451" y="1383575"/>
            <a:ext cx="17172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84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7737"/>
          <a:stretch/>
        </p:blipFill>
        <p:spPr>
          <a:xfrm>
            <a:off x="-1" y="0"/>
            <a:ext cx="3352801" cy="6858000"/>
          </a:xfrm>
          <a:prstGeom prst="rect">
            <a:avLst/>
          </a:prstGeom>
        </p:spPr>
      </p:pic>
      <p:pic>
        <p:nvPicPr>
          <p:cNvPr id="2" name="Picture 1" descr="Cover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00" y="864880"/>
            <a:ext cx="5664200" cy="1229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DEAB251-389B-449A-8A98-DE3CD290697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72" y="864880"/>
            <a:ext cx="2670028" cy="1479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24300" y="2567750"/>
            <a:ext cx="4875172" cy="43776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GB" sz="45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DATA FUSION AND MACHINE LEARNING II:</a:t>
            </a:r>
          </a:p>
          <a:p>
            <a:pPr algn="r">
              <a:lnSpc>
                <a:spcPct val="120000"/>
              </a:lnSpc>
            </a:pPr>
            <a:endParaRPr lang="en-GB" sz="4500" baseline="30000" dirty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r>
              <a:rPr lang="en-GB" sz="45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 </a:t>
            </a:r>
            <a:r>
              <a:rPr lang="en-GB" sz="4500" baseline="30000" dirty="0">
                <a:solidFill>
                  <a:srgbClr val="212236"/>
                </a:solidFill>
                <a:latin typeface="Open Sans"/>
                <a:cs typeface="Open Sans"/>
              </a:rPr>
              <a:t>I</a:t>
            </a:r>
            <a:r>
              <a:rPr lang="en-GB" sz="45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ntroduction to Artificial Neural Networks</a:t>
            </a:r>
            <a:endParaRPr lang="en-GB" sz="4800" baseline="30000" dirty="0" smtClean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endParaRPr lang="en-GB" sz="4800" baseline="30000" dirty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r>
              <a:rPr lang="en-GB" sz="22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DÉBORA CORRÊA AND AYHAM ZAITOUNY</a:t>
            </a:r>
            <a:r>
              <a:rPr lang="en-GB" sz="2200" dirty="0" smtClean="0">
                <a:solidFill>
                  <a:srgbClr val="212236"/>
                </a:solidFill>
                <a:latin typeface="Open Sans"/>
                <a:cs typeface="Open Sans"/>
              </a:rPr>
              <a:t> </a:t>
            </a:r>
            <a:endParaRPr lang="en-GB" sz="2200" baseline="30000" dirty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/>
            <a:r>
              <a:rPr lang="en-GB" sz="1900" baseline="30000" dirty="0">
                <a:solidFill>
                  <a:srgbClr val="FF0000"/>
                </a:solidFill>
                <a:latin typeface="Open Sans"/>
                <a:cs typeface="Open Sans"/>
              </a:rPr>
              <a:t/>
            </a:r>
            <a:br>
              <a:rPr lang="en-GB" sz="1900" baseline="30000" dirty="0">
                <a:solidFill>
                  <a:srgbClr val="FF0000"/>
                </a:solidFill>
                <a:latin typeface="Open Sans"/>
                <a:cs typeface="Open Sans"/>
              </a:rPr>
            </a:br>
            <a:r>
              <a:rPr lang="en-GB" sz="1900" baseline="30000" dirty="0" smtClean="0">
                <a:solidFill>
                  <a:srgbClr val="C00000"/>
                </a:solidFill>
                <a:latin typeface="Open Sans"/>
                <a:cs typeface="Open Sans"/>
              </a:rPr>
              <a:t>30 OCT 2018</a:t>
            </a:r>
            <a:endParaRPr lang="en-US" sz="1900" dirty="0">
              <a:solidFill>
                <a:srgbClr val="C00000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5082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7245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ANNs: </a:t>
            </a:r>
            <a:r>
              <a:rPr lang="en-US" sz="3000" dirty="0" smtClean="0"/>
              <a:t>NEURO-INSPIRED COMPUTATION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89452" y="745435"/>
            <a:ext cx="905454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Artificial neural networks (ANNs): family of models with a gross inspiration from the </a:t>
            </a:r>
            <a:r>
              <a:rPr lang="en-US" sz="2200" dirty="0" smtClean="0"/>
              <a:t>brain:</a:t>
            </a:r>
          </a:p>
          <a:p>
            <a:endParaRPr lang="en-US" sz="2200" dirty="0"/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Excellent pattern recognition models</a:t>
            </a:r>
            <a:r>
              <a:rPr lang="en-US" sz="22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Excellent on unstructured data.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48" y="3185263"/>
            <a:ext cx="4323429" cy="26078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4" y="3289849"/>
            <a:ext cx="3946285" cy="25568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05252" y="2652592"/>
            <a:ext cx="173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Artificial neuron</a:t>
            </a:r>
            <a:endParaRPr lang="en-US" sz="1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9021" y="2687978"/>
            <a:ext cx="184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mtClean="0"/>
              <a:t>Biological neuron</a:t>
            </a:r>
            <a:endParaRPr lang="en-US" sz="1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6426741"/>
            <a:ext cx="3667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>
                <a:hlinkClick r:id="rId6"/>
              </a:rPr>
              <a:t>https://</a:t>
            </a:r>
            <a:r>
              <a:rPr lang="en-US" sz="1000" dirty="0" smtClean="0">
                <a:hlinkClick r:id="rId6"/>
              </a:rPr>
              <a:t>www.nature.com/scitable/blog/brain-metrics/</a:t>
            </a:r>
            <a:endParaRPr lang="en-US" sz="1000" dirty="0" smtClean="0"/>
          </a:p>
          <a:p>
            <a:r>
              <a:rPr lang="en-US" sz="1000" dirty="0" smtClean="0"/>
              <a:t>2 </a:t>
            </a:r>
            <a:r>
              <a:rPr lang="en-US" sz="1000" dirty="0">
                <a:hlinkClick r:id="rId7"/>
              </a:rPr>
              <a:t>https://</a:t>
            </a:r>
            <a:r>
              <a:rPr lang="en-US" sz="1000" dirty="0" smtClean="0">
                <a:hlinkClick r:id="rId7"/>
              </a:rPr>
              <a:t>phys.org/2018-06-ai-method-power-artificial-neural.html</a:t>
            </a:r>
            <a:endParaRPr lang="en-US" sz="1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711148" y="6103575"/>
            <a:ext cx="372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Our brain: </a:t>
            </a:r>
            <a:r>
              <a:rPr lang="en-US" sz="1800" dirty="0" smtClean="0"/>
              <a:t>about 86 </a:t>
            </a:r>
            <a:r>
              <a:rPr lang="en-US" sz="1800" dirty="0"/>
              <a:t>billion </a:t>
            </a:r>
            <a:r>
              <a:rPr lang="en-US" sz="1800" dirty="0" smtClean="0"/>
              <a:t>neurons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.</a:t>
            </a:r>
          </a:p>
          <a:p>
            <a:r>
              <a:rPr lang="en-US" sz="1800" b="1" dirty="0" smtClean="0"/>
              <a:t>Largest ANN: </a:t>
            </a:r>
            <a:r>
              <a:rPr lang="en-US" sz="1800" dirty="0" smtClean="0"/>
              <a:t>about million neurons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7500" y="1427119"/>
            <a:ext cx="3416300" cy="106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8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581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ANNs</a:t>
            </a:r>
            <a:r>
              <a:rPr lang="en-US" sz="3000" dirty="0"/>
              <a:t> </a:t>
            </a:r>
            <a:r>
              <a:rPr lang="en-US" sz="3000" dirty="0" smtClean="0"/>
              <a:t>AND THEIR FLAVORS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89452" y="4461295"/>
            <a:ext cx="905454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ANNs are general function </a:t>
            </a:r>
            <a:r>
              <a:rPr lang="en-US" sz="2200" dirty="0" err="1"/>
              <a:t>approximators</a:t>
            </a:r>
            <a:r>
              <a:rPr lang="en-US" sz="2200" dirty="0"/>
              <a:t> and perform well when learning a complex mapping from the </a:t>
            </a:r>
            <a:r>
              <a:rPr lang="en-US" sz="2200" b="1" dirty="0" smtClean="0"/>
              <a:t>input</a:t>
            </a:r>
            <a:r>
              <a:rPr lang="en-US" sz="2200" dirty="0" smtClean="0"/>
              <a:t> </a:t>
            </a:r>
            <a:r>
              <a:rPr lang="en-US" sz="2200" dirty="0"/>
              <a:t>to the </a:t>
            </a:r>
            <a:r>
              <a:rPr lang="en-US" sz="2200" b="1" dirty="0" smtClean="0"/>
              <a:t>output</a:t>
            </a:r>
            <a:r>
              <a:rPr lang="en-US" sz="2200" dirty="0" smtClean="0"/>
              <a:t> space</a:t>
            </a:r>
            <a:r>
              <a:rPr lang="en-US" sz="2200" dirty="0"/>
              <a:t>. </a:t>
            </a:r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What </a:t>
            </a:r>
            <a:r>
              <a:rPr lang="en-US" sz="2200" dirty="0"/>
              <a:t>the network should capture in order to perform such mapping? </a:t>
            </a:r>
            <a:endParaRPr lang="en-US" sz="2200" dirty="0" smtClean="0"/>
          </a:p>
          <a:p>
            <a:r>
              <a:rPr lang="en-US" sz="2200" dirty="0" smtClean="0"/>
              <a:t>What </a:t>
            </a:r>
            <a:r>
              <a:rPr lang="en-US" sz="2200" dirty="0"/>
              <a:t>should be the input and the output?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631" y="868925"/>
            <a:ext cx="4586732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710" y="898553"/>
            <a:ext cx="4586732" cy="32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9141"/>
            <a:ext cx="7924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Chart </a:t>
            </a:r>
            <a:r>
              <a:rPr lang="en-US" sz="1200" smtClean="0"/>
              <a:t>available at: https</a:t>
            </a:r>
            <a:r>
              <a:rPr lang="en-US" sz="1200" dirty="0"/>
              <a:t>://</a:t>
            </a:r>
            <a:r>
              <a:rPr lang="en-US" sz="1200" dirty="0" err="1"/>
              <a:t>towardsdatascience.com</a:t>
            </a:r>
            <a:r>
              <a:rPr lang="en-US" sz="1200" dirty="0"/>
              <a:t>/the-mostly-complete-chart-of-neural-networks-explained-3fb6f2367464</a:t>
            </a:r>
          </a:p>
        </p:txBody>
      </p:sp>
    </p:spTree>
    <p:extLst>
      <p:ext uri="{BB962C8B-B14F-4D97-AF65-F5344CB8AC3E}">
        <p14:creationId xmlns:p14="http://schemas.microsoft.com/office/powerpoint/2010/main" val="140909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581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ANNs AND APPLICATIONS</a:t>
            </a:r>
            <a:endParaRPr lang="en-US" sz="3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31303" y="860287"/>
          <a:ext cx="334617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617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Structured</a:t>
                      </a:r>
                      <a:r>
                        <a:rPr lang="en-US" baseline="0" dirty="0" smtClean="0"/>
                        <a:t> data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Multilayer </a:t>
                      </a:r>
                      <a:r>
                        <a:rPr lang="en-US" dirty="0" err="1" smtClean="0"/>
                        <a:t>Perceptrons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303643" y="860287"/>
          <a:ext cx="45620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20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Input: features,</a:t>
                      </a:r>
                      <a:r>
                        <a:rPr lang="en-US" baseline="0" dirty="0" smtClean="0"/>
                        <a:t> database of data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Classification, regression</a:t>
                      </a:r>
                      <a:r>
                        <a:rPr lang="en-US" baseline="0" dirty="0" smtClean="0"/>
                        <a:t>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64437" y="2185505"/>
          <a:ext cx="331304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0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Image </a:t>
                      </a:r>
                      <a:r>
                        <a:rPr lang="en-US" baseline="0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Convolutional Neural Networks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303643" y="2185505"/>
          <a:ext cx="45620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20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Input: images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 </a:t>
                      </a:r>
                      <a:r>
                        <a:rPr lang="en-US" baseline="0" dirty="0" smtClean="0"/>
                        <a:t>(objects, face, scene, action, etc.)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87630" y="3560416"/>
          <a:ext cx="331304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0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Sequence </a:t>
                      </a:r>
                      <a:r>
                        <a:rPr lang="en-US" baseline="0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Recurrent Neural Networks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326836" y="3560416"/>
          <a:ext cx="456206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20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Input: time series, audio, text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Classification,</a:t>
                      </a:r>
                      <a:r>
                        <a:rPr lang="en-US" baseline="0" dirty="0" smtClean="0"/>
                        <a:t> speech recognition, prediction.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10823" y="4905510"/>
          <a:ext cx="331304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0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Different types of data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Autoencoders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350029" y="4905510"/>
          <a:ext cx="456206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20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Input:</a:t>
                      </a:r>
                      <a:r>
                        <a:rPr lang="en-US" baseline="0" dirty="0" smtClean="0"/>
                        <a:t> original data representation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Dimensionality reduction, pre-training, data reconstruction</a:t>
                      </a:r>
                      <a:r>
                        <a:rPr lang="en-US" baseline="0" dirty="0" smtClean="0"/>
                        <a:t>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7630" y="6250604"/>
            <a:ext cx="61821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Combination of different ANNs is </a:t>
            </a:r>
            <a:r>
              <a:rPr lang="en-US" sz="2200" smtClean="0"/>
              <a:t>also very common.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12086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581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LINEAR MODELS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85371" y="2044718"/>
                <a:ext cx="4130939" cy="4355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charset="0"/>
                            </a:rPr>
                          </m:ctrlPr>
                        </m:sSubPr>
                        <m:e>
                          <m:eqArr>
                            <m:eqArrPr>
                              <m:ctrlPr>
                                <a:rPr lang="pt-BR" sz="18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pt-BR" sz="18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pt-BR" sz="1800" i="1">
                                  <a:latin typeface="Cambria Math" charset="0"/>
                                </a:rPr>
                                <m:t>h</m:t>
                              </m:r>
                            </m:e>
                          </m:eqArr>
                        </m:e>
                        <m:sub>
                          <m:r>
                            <a:rPr lang="pt-BR" sz="18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𝐰</m:t>
                          </m:r>
                        </m:sub>
                      </m:sSub>
                      <m:d>
                        <m:dPr>
                          <m:ctrlPr>
                            <a:rPr lang="pt-BR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pt-BR" sz="18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𝐱</m:t>
                          </m:r>
                        </m:e>
                      </m:d>
                      <m:r>
                        <a:rPr lang="pt-BR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pt-BR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lang="pt-BR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18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w</m:t>
                          </m:r>
                        </m:e>
                        <m:sub>
                          <m:r>
                            <a:rPr lang="pt-BR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pt-BR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pt-BR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18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w</m:t>
                          </m:r>
                        </m:e>
                        <m:sub>
                          <m:r>
                            <a:rPr lang="pt-BR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pt-BR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pt-BR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pt-BR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pt-BR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  <m:r>
                            <a:rPr lang="pt-BR" sz="18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pt-BR" sz="18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𝐖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18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</m:t>
                          </m:r>
                        </m:sup>
                      </m:sSup>
                      <m:r>
                        <a:rPr lang="pt-BR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a:rPr lang="pt-BR" sz="1800" b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𝐱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1" y="2044718"/>
                <a:ext cx="4130939" cy="435504"/>
              </a:xfrm>
              <a:prstGeom prst="rect">
                <a:avLst/>
              </a:prstGeom>
              <a:blipFill rotWithShape="0">
                <a:blip r:embed="rId4"/>
                <a:stretch>
                  <a:fillRect t="-122222" b="-9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8" name="Group 247"/>
          <p:cNvGrpSpPr/>
          <p:nvPr/>
        </p:nvGrpSpPr>
        <p:grpSpPr>
          <a:xfrm>
            <a:off x="5712259" y="1830023"/>
            <a:ext cx="2749136" cy="3827079"/>
            <a:chOff x="5240074" y="907066"/>
            <a:chExt cx="3223392" cy="5194684"/>
          </a:xfrm>
        </p:grpSpPr>
        <p:sp>
          <p:nvSpPr>
            <p:cNvPr id="145" name="Oval 144"/>
            <p:cNvSpPr/>
            <p:nvPr/>
          </p:nvSpPr>
          <p:spPr>
            <a:xfrm>
              <a:off x="6880830" y="4148170"/>
              <a:ext cx="690276" cy="66838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baseline="-25000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5988470" y="4106771"/>
              <a:ext cx="690276" cy="66838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baseline="-25000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7773190" y="4189569"/>
              <a:ext cx="690276" cy="66838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baseline="-25000" dirty="0"/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6540159" y="5684852"/>
              <a:ext cx="1497860" cy="416898"/>
            </a:xfrm>
            <a:prstGeom prst="roundRect">
              <a:avLst/>
            </a:prstGeom>
            <a:solidFill>
              <a:schemeClr val="bg1">
                <a:lumMod val="85000"/>
                <a:alpha val="31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605516" y="5530105"/>
              <a:ext cx="42191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7638716" y="5532018"/>
              <a:ext cx="42191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  <p:cxnSp>
          <p:nvCxnSpPr>
            <p:cNvPr id="125" name="Straight Arrow Connector 124"/>
            <p:cNvCxnSpPr>
              <a:stCxn id="123" idx="0"/>
              <a:endCxn id="122" idx="4"/>
            </p:cNvCxnSpPr>
            <p:nvPr/>
          </p:nvCxnSpPr>
          <p:spPr>
            <a:xfrm flipH="1" flipV="1">
              <a:off x="6333608" y="4775152"/>
              <a:ext cx="482863" cy="754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24" idx="0"/>
              <a:endCxn id="122" idx="4"/>
            </p:cNvCxnSpPr>
            <p:nvPr/>
          </p:nvCxnSpPr>
          <p:spPr>
            <a:xfrm flipH="1" flipV="1">
              <a:off x="6333608" y="4775151"/>
              <a:ext cx="1516064" cy="7568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6216751" y="4236854"/>
                  <a:ext cx="227450" cy="3428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6751" y="4236854"/>
                  <a:ext cx="227450" cy="34285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6875" r="-43750" b="-560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3" name="Straight Arrow Connector 132"/>
            <p:cNvCxnSpPr>
              <a:endCxn id="157" idx="4"/>
            </p:cNvCxnSpPr>
            <p:nvPr/>
          </p:nvCxnSpPr>
          <p:spPr>
            <a:xfrm flipV="1">
              <a:off x="6333608" y="3387265"/>
              <a:ext cx="467314" cy="7034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/>
            <p:cNvSpPr/>
            <p:nvPr/>
          </p:nvSpPr>
          <p:spPr>
            <a:xfrm>
              <a:off x="5280931" y="5321588"/>
              <a:ext cx="410399" cy="410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baseline="-25000" dirty="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304426" y="5223188"/>
              <a:ext cx="34657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baseline="-25000" dirty="0"/>
            </a:p>
          </p:txBody>
        </p:sp>
        <p:cxnSp>
          <p:nvCxnSpPr>
            <p:cNvPr id="136" name="Straight Arrow Connector 135"/>
            <p:cNvCxnSpPr>
              <a:stCxn id="137" idx="7"/>
              <a:endCxn id="122" idx="4"/>
            </p:cNvCxnSpPr>
            <p:nvPr/>
          </p:nvCxnSpPr>
          <p:spPr>
            <a:xfrm flipV="1">
              <a:off x="5631228" y="4775151"/>
              <a:ext cx="702380" cy="6065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>
                  <a:off x="7120694" y="4246692"/>
                  <a:ext cx="227450" cy="3428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7" name="TextBox 1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0694" y="4246692"/>
                  <a:ext cx="227450" cy="34285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6875" r="-43750" b="-560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/>
                <p:cNvSpPr txBox="1"/>
                <p:nvPr/>
              </p:nvSpPr>
              <p:spPr>
                <a:xfrm>
                  <a:off x="8038019" y="4294133"/>
                  <a:ext cx="227450" cy="3428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2" name="TextBox 1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8019" y="4294133"/>
                  <a:ext cx="227450" cy="34285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8387" r="-48387" b="-560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4" name="Straight Arrow Connector 153"/>
            <p:cNvCxnSpPr>
              <a:endCxn id="157" idx="4"/>
            </p:cNvCxnSpPr>
            <p:nvPr/>
          </p:nvCxnSpPr>
          <p:spPr>
            <a:xfrm flipH="1" flipV="1">
              <a:off x="6800922" y="3387265"/>
              <a:ext cx="425046" cy="76090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50" idx="0"/>
              <a:endCxn id="157" idx="4"/>
            </p:cNvCxnSpPr>
            <p:nvPr/>
          </p:nvCxnSpPr>
          <p:spPr>
            <a:xfrm flipH="1" flipV="1">
              <a:off x="6800922" y="3387265"/>
              <a:ext cx="1317406" cy="8023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Group 155"/>
            <p:cNvGrpSpPr/>
            <p:nvPr/>
          </p:nvGrpSpPr>
          <p:grpSpPr>
            <a:xfrm>
              <a:off x="6455784" y="2718885"/>
              <a:ext cx="690276" cy="668380"/>
              <a:chOff x="5460128" y="2149761"/>
              <a:chExt cx="720000" cy="720000"/>
            </a:xfrm>
          </p:grpSpPr>
          <p:sp>
            <p:nvSpPr>
              <p:cNvPr id="157" name="Oval 156"/>
              <p:cNvSpPr/>
              <p:nvPr/>
            </p:nvSpPr>
            <p:spPr>
              <a:xfrm>
                <a:off x="5460128" y="2149761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Box 158"/>
                  <p:cNvSpPr txBox="1"/>
                  <p:nvPr/>
                </p:nvSpPr>
                <p:spPr>
                  <a:xfrm>
                    <a:off x="5710321" y="2269774"/>
                    <a:ext cx="23724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9" name="TextBox 1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0321" y="2269774"/>
                    <a:ext cx="237244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46875" r="-43750" b="-5609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1" name="Group 160"/>
            <p:cNvGrpSpPr/>
            <p:nvPr/>
          </p:nvGrpSpPr>
          <p:grpSpPr>
            <a:xfrm>
              <a:off x="7348144" y="2716519"/>
              <a:ext cx="690276" cy="668380"/>
              <a:chOff x="5460128" y="2149761"/>
              <a:chExt cx="720000" cy="720000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5460128" y="2149761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TextBox 163"/>
                  <p:cNvSpPr txBox="1"/>
                  <p:nvPr/>
                </p:nvSpPr>
                <p:spPr>
                  <a:xfrm>
                    <a:off x="5724477" y="2265319"/>
                    <a:ext cx="23724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4" name="TextBox 1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4477" y="2265319"/>
                    <a:ext cx="237244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46875" r="-43750" b="-5609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7" name="Straight Arrow Connector 166"/>
            <p:cNvCxnSpPr>
              <a:stCxn id="122" idx="0"/>
              <a:endCxn id="162" idx="4"/>
            </p:cNvCxnSpPr>
            <p:nvPr/>
          </p:nvCxnSpPr>
          <p:spPr>
            <a:xfrm flipV="1">
              <a:off x="6333608" y="3384899"/>
              <a:ext cx="1359674" cy="7218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45" idx="0"/>
              <a:endCxn id="162" idx="4"/>
            </p:cNvCxnSpPr>
            <p:nvPr/>
          </p:nvCxnSpPr>
          <p:spPr>
            <a:xfrm flipV="1">
              <a:off x="7225968" y="3384899"/>
              <a:ext cx="467314" cy="7632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50" idx="0"/>
              <a:endCxn id="162" idx="4"/>
            </p:cNvCxnSpPr>
            <p:nvPr/>
          </p:nvCxnSpPr>
          <p:spPr>
            <a:xfrm flipH="1" flipV="1">
              <a:off x="7693282" y="3384899"/>
              <a:ext cx="425046" cy="8046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>
              <a:stCxn id="123" idx="0"/>
              <a:endCxn id="145" idx="4"/>
            </p:cNvCxnSpPr>
            <p:nvPr/>
          </p:nvCxnSpPr>
          <p:spPr>
            <a:xfrm flipV="1">
              <a:off x="6816472" y="4816550"/>
              <a:ext cx="409496" cy="7135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>
              <a:stCxn id="124" idx="0"/>
              <a:endCxn id="145" idx="4"/>
            </p:cNvCxnSpPr>
            <p:nvPr/>
          </p:nvCxnSpPr>
          <p:spPr>
            <a:xfrm flipH="1" flipV="1">
              <a:off x="7225967" y="4816550"/>
              <a:ext cx="623704" cy="71546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stCxn id="123" idx="0"/>
              <a:endCxn id="150" idx="4"/>
            </p:cNvCxnSpPr>
            <p:nvPr/>
          </p:nvCxnSpPr>
          <p:spPr>
            <a:xfrm flipV="1">
              <a:off x="6816472" y="4857949"/>
              <a:ext cx="1301856" cy="6721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stCxn id="124" idx="0"/>
              <a:endCxn id="150" idx="4"/>
            </p:cNvCxnSpPr>
            <p:nvPr/>
          </p:nvCxnSpPr>
          <p:spPr>
            <a:xfrm flipV="1">
              <a:off x="7849672" y="4857950"/>
              <a:ext cx="268656" cy="6740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37" idx="7"/>
              <a:endCxn id="145" idx="4"/>
            </p:cNvCxnSpPr>
            <p:nvPr/>
          </p:nvCxnSpPr>
          <p:spPr>
            <a:xfrm flipV="1">
              <a:off x="5631228" y="4816550"/>
              <a:ext cx="1594740" cy="5651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endCxn id="150" idx="4"/>
            </p:cNvCxnSpPr>
            <p:nvPr/>
          </p:nvCxnSpPr>
          <p:spPr>
            <a:xfrm flipV="1">
              <a:off x="5650996" y="4857949"/>
              <a:ext cx="2467332" cy="5188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/>
            <p:cNvSpPr/>
            <p:nvPr/>
          </p:nvSpPr>
          <p:spPr>
            <a:xfrm>
              <a:off x="5240074" y="3829851"/>
              <a:ext cx="410399" cy="4103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baseline="-25000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5263569" y="3715740"/>
              <a:ext cx="34657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baseline="-25000" dirty="0"/>
            </a:p>
          </p:txBody>
        </p:sp>
        <p:cxnSp>
          <p:nvCxnSpPr>
            <p:cNvPr id="214" name="Straight Arrow Connector 213"/>
            <p:cNvCxnSpPr>
              <a:stCxn id="212" idx="7"/>
              <a:endCxn id="157" idx="4"/>
            </p:cNvCxnSpPr>
            <p:nvPr/>
          </p:nvCxnSpPr>
          <p:spPr>
            <a:xfrm flipV="1">
              <a:off x="5590371" y="3387265"/>
              <a:ext cx="1210551" cy="5026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212" idx="7"/>
              <a:endCxn id="162" idx="4"/>
            </p:cNvCxnSpPr>
            <p:nvPr/>
          </p:nvCxnSpPr>
          <p:spPr>
            <a:xfrm flipV="1">
              <a:off x="5590371" y="3384899"/>
              <a:ext cx="2102911" cy="5050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endCxn id="241" idx="4"/>
            </p:cNvCxnSpPr>
            <p:nvPr/>
          </p:nvCxnSpPr>
          <p:spPr>
            <a:xfrm flipV="1">
              <a:off x="6809375" y="2125029"/>
              <a:ext cx="433495" cy="5868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endCxn id="241" idx="4"/>
            </p:cNvCxnSpPr>
            <p:nvPr/>
          </p:nvCxnSpPr>
          <p:spPr>
            <a:xfrm flipH="1" flipV="1">
              <a:off x="7242870" y="2125029"/>
              <a:ext cx="450407" cy="5892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0" name="Group 239"/>
            <p:cNvGrpSpPr/>
            <p:nvPr/>
          </p:nvGrpSpPr>
          <p:grpSpPr>
            <a:xfrm>
              <a:off x="6897732" y="1456649"/>
              <a:ext cx="690276" cy="668380"/>
              <a:chOff x="5460128" y="2149761"/>
              <a:chExt cx="720000" cy="720000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5460128" y="2149761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35000">
                    <a:schemeClr val="accent4">
                      <a:lumMod val="0"/>
                      <a:lumOff val="100000"/>
                    </a:schemeClr>
                  </a:gs>
                  <a:gs pos="100000">
                    <a:schemeClr val="accent4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 baseline="-25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2" name="TextBox 241"/>
                  <p:cNvSpPr txBox="1"/>
                  <p:nvPr/>
                </p:nvSpPr>
                <p:spPr>
                  <a:xfrm>
                    <a:off x="5710321" y="2252849"/>
                    <a:ext cx="23724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2" name="TextBox 2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0321" y="2252849"/>
                    <a:ext cx="237244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48387" r="-48387" b="-523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6" name="Straight Arrow Connector 245"/>
            <p:cNvCxnSpPr>
              <a:stCxn id="241" idx="0"/>
            </p:cNvCxnSpPr>
            <p:nvPr/>
          </p:nvCxnSpPr>
          <p:spPr>
            <a:xfrm flipH="1" flipV="1">
              <a:off x="7225968" y="907066"/>
              <a:ext cx="16902" cy="5495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9" name="TextBox 248"/>
          <p:cNvSpPr txBox="1"/>
          <p:nvPr/>
        </p:nvSpPr>
        <p:spPr>
          <a:xfrm>
            <a:off x="-306162" y="5708757"/>
            <a:ext cx="50175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err="1" smtClean="0"/>
              <a:t>How</a:t>
            </a:r>
            <a:r>
              <a:rPr lang="pt-BR" sz="2000" dirty="0" smtClean="0"/>
              <a:t> </a:t>
            </a:r>
            <a:r>
              <a:rPr lang="pt-BR" sz="2000" dirty="0" err="1" smtClean="0"/>
              <a:t>to</a:t>
            </a:r>
            <a:r>
              <a:rPr lang="pt-BR" sz="2000" dirty="0" smtClean="0"/>
              <a:t> include </a:t>
            </a:r>
            <a:r>
              <a:rPr lang="pt-BR" sz="2000" b="1" dirty="0" err="1" smtClean="0"/>
              <a:t>nonlinearity</a:t>
            </a:r>
            <a:r>
              <a:rPr lang="pt-BR" sz="2000" dirty="0" smtClean="0"/>
              <a:t>? </a:t>
            </a:r>
          </a:p>
          <a:p>
            <a:pPr algn="ctr"/>
            <a:endParaRPr lang="pt-BR" sz="2000" dirty="0" smtClean="0"/>
          </a:p>
          <a:p>
            <a:pPr algn="ctr"/>
            <a:r>
              <a:rPr lang="pt-BR" sz="2000" dirty="0" err="1"/>
              <a:t>S</a:t>
            </a:r>
            <a:r>
              <a:rPr lang="pt-BR" sz="2000" dirty="0" err="1" smtClean="0"/>
              <a:t>tack</a:t>
            </a:r>
            <a:r>
              <a:rPr lang="pt-BR" sz="2000" dirty="0" smtClean="0"/>
              <a:t> </a:t>
            </a:r>
            <a:r>
              <a:rPr lang="pt-BR" sz="2000" dirty="0" err="1"/>
              <a:t>l</a:t>
            </a:r>
            <a:r>
              <a:rPr lang="pt-BR" sz="2000" dirty="0" err="1" smtClean="0"/>
              <a:t>ayers</a:t>
            </a:r>
            <a:r>
              <a:rPr lang="pt-BR" sz="2000" dirty="0" smtClean="0"/>
              <a:t> </a:t>
            </a:r>
            <a:r>
              <a:rPr lang="pt-BR" sz="2000" dirty="0" err="1"/>
              <a:t>with</a:t>
            </a:r>
            <a:r>
              <a:rPr lang="pt-BR" sz="2000" dirty="0"/>
              <a:t> </a:t>
            </a:r>
            <a:r>
              <a:rPr lang="pt-BR" sz="2000" dirty="0" err="1"/>
              <a:t>intermediary</a:t>
            </a:r>
            <a:r>
              <a:rPr lang="pt-BR" sz="2000" dirty="0"/>
              <a:t> </a:t>
            </a:r>
            <a:r>
              <a:rPr lang="pt-BR" sz="2000" dirty="0" err="1" smtClean="0"/>
              <a:t>values</a:t>
            </a:r>
            <a:r>
              <a:rPr lang="pt-BR" sz="2000" dirty="0"/>
              <a:t>?</a:t>
            </a:r>
            <a:r>
              <a:rPr lang="pt-BR" sz="2000" dirty="0" smtClean="0"/>
              <a:t> </a:t>
            </a:r>
            <a:endParaRPr lang="pt-BR" sz="2000" dirty="0"/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51" name="TextBox 250"/>
          <p:cNvSpPr txBox="1"/>
          <p:nvPr/>
        </p:nvSpPr>
        <p:spPr>
          <a:xfrm>
            <a:off x="4741314" y="5996949"/>
            <a:ext cx="44938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But, it is still a linear model!</a:t>
            </a:r>
          </a:p>
          <a:p>
            <a:r>
              <a:rPr lang="en-US" sz="2000" dirty="0" smtClean="0"/>
              <a:t>Outputs are linear combination of inputs.</a:t>
            </a:r>
            <a:endParaRPr lang="en-US" sz="2000" dirty="0"/>
          </a:p>
        </p:txBody>
      </p:sp>
      <p:sp>
        <p:nvSpPr>
          <p:cNvPr id="74" name="TextBox 73"/>
          <p:cNvSpPr txBox="1"/>
          <p:nvPr/>
        </p:nvSpPr>
        <p:spPr>
          <a:xfrm>
            <a:off x="131874" y="656803"/>
            <a:ext cx="21806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Linear regression</a:t>
            </a:r>
            <a:endParaRPr lang="en-US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207033" y="1089941"/>
                <a:ext cx="4504375" cy="364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pt-BR" sz="2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pt-BR" sz="2200" b="0" i="1" smtClean="0">
                          <a:latin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pt-BR" sz="2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pt-BR" sz="2200" b="0" i="1" smtClean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pt-BR" sz="22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dirty="0" smtClean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33" y="1089941"/>
                <a:ext cx="4504375" cy="364652"/>
              </a:xfrm>
              <a:prstGeom prst="rect">
                <a:avLst/>
              </a:prstGeom>
              <a:blipFill rotWithShape="0">
                <a:blip r:embed="rId8"/>
                <a:stretch>
                  <a:fillRect l="-1083" t="-131667" b="-15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046734" y="1019472"/>
                <a:ext cx="2645981" cy="405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pt-BR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pt-BR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pt-BR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𝐰</m:t>
                        </m:r>
                      </m:sub>
                    </m:sSub>
                    <m:d>
                      <m:dPr>
                        <m:ctrlPr>
                          <a:rPr lang="pt-BR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pt-BR" b="1" i="0" smtClean="0">
                            <a:latin typeface="Cambria Math" charset="0"/>
                          </a:rPr>
                          <m:t>𝐱</m:t>
                        </m:r>
                      </m:e>
                    </m:d>
                    <m:r>
                      <a:rPr lang="pt-BR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pt-BR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𝐖</m:t>
                        </m:r>
                      </m:e>
                      <m:sup>
                        <m:r>
                          <a:rPr lang="pt-BR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pt-BR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>
                        <a:latin typeface="Cambria Math" charset="0"/>
                      </a:rPr>
                      <m:t>𝐱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734" y="1019472"/>
                <a:ext cx="2645981" cy="405496"/>
              </a:xfrm>
              <a:prstGeom prst="rect">
                <a:avLst/>
              </a:prstGeom>
              <a:blipFill rotWithShape="0">
                <a:blip r:embed="rId9"/>
                <a:stretch>
                  <a:fillRect l="-4147" r="-1613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/>
          <p:cNvCxnSpPr/>
          <p:nvPr/>
        </p:nvCxnSpPr>
        <p:spPr>
          <a:xfrm>
            <a:off x="4852260" y="1272267"/>
            <a:ext cx="6400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79476" y="2537300"/>
            <a:ext cx="4127235" cy="2790484"/>
            <a:chOff x="379476" y="2537300"/>
            <a:chExt cx="4127235" cy="2790484"/>
          </a:xfrm>
        </p:grpSpPr>
        <p:grpSp>
          <p:nvGrpSpPr>
            <p:cNvPr id="6" name="Group 5"/>
            <p:cNvGrpSpPr/>
            <p:nvPr/>
          </p:nvGrpSpPr>
          <p:grpSpPr>
            <a:xfrm>
              <a:off x="379476" y="2537300"/>
              <a:ext cx="4127235" cy="2790484"/>
              <a:chOff x="379476" y="2537300"/>
              <a:chExt cx="4127235" cy="2790484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379476" y="2537300"/>
                <a:ext cx="4127235" cy="2790484"/>
                <a:chOff x="379476" y="2537300"/>
                <a:chExt cx="4127235" cy="2790484"/>
              </a:xfrm>
            </p:grpSpPr>
            <p:grpSp>
              <p:nvGrpSpPr>
                <p:cNvPr id="119" name="Group 118"/>
                <p:cNvGrpSpPr/>
                <p:nvPr/>
              </p:nvGrpSpPr>
              <p:grpSpPr>
                <a:xfrm>
                  <a:off x="379476" y="2537300"/>
                  <a:ext cx="4127235" cy="2790484"/>
                  <a:chOff x="353525" y="1735611"/>
                  <a:chExt cx="4127235" cy="2790484"/>
                </a:xfrm>
              </p:grpSpPr>
              <p:cxnSp>
                <p:nvCxnSpPr>
                  <p:cNvPr id="111" name="Straight Arrow Connector 110"/>
                  <p:cNvCxnSpPr>
                    <a:stCxn id="109" idx="7"/>
                    <a:endCxn id="51" idx="3"/>
                  </p:cNvCxnSpPr>
                  <p:nvPr/>
                </p:nvCxnSpPr>
                <p:spPr>
                  <a:xfrm flipV="1">
                    <a:off x="1029304" y="2823576"/>
                    <a:ext cx="657614" cy="48904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ounded Rectangle 61"/>
                  <p:cNvSpPr/>
                  <p:nvPr/>
                </p:nvSpPr>
                <p:spPr>
                  <a:xfrm>
                    <a:off x="1223053" y="4102198"/>
                    <a:ext cx="1497861" cy="416898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  <a:alpha val="31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/>
                  <p:cNvSpPr/>
                  <p:nvPr/>
                </p:nvSpPr>
                <p:spPr>
                  <a:xfrm>
                    <a:off x="1581476" y="2209018"/>
                    <a:ext cx="720000" cy="72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0"/>
                          <a:lumOff val="100000"/>
                        </a:schemeClr>
                      </a:gs>
                      <a:gs pos="35000">
                        <a:schemeClr val="accent2">
                          <a:lumMod val="0"/>
                          <a:lumOff val="100000"/>
                        </a:schemeClr>
                      </a:gs>
                      <a:gs pos="100000">
                        <a:schemeClr val="accent2">
                          <a:lumMod val="100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1200" baseline="-25000" dirty="0"/>
                  </a:p>
                </p:txBody>
              </p: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1206611" y="4057430"/>
                    <a:ext cx="42191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x</a:t>
                    </a:r>
                    <a:r>
                      <a:rPr lang="en-US" baseline="-25000" dirty="0" smtClean="0"/>
                      <a:t>1</a:t>
                    </a:r>
                    <a:endParaRPr lang="en-US" baseline="-25000" dirty="0"/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2271752" y="4057430"/>
                    <a:ext cx="42191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x</a:t>
                    </a:r>
                    <a:r>
                      <a:rPr lang="en-US" baseline="-25000" dirty="0" smtClean="0"/>
                      <a:t>2</a:t>
                    </a:r>
                    <a:endParaRPr lang="en-US" baseline="-25000" dirty="0"/>
                  </a:p>
                </p:txBody>
              </p:sp>
              <p:cxnSp>
                <p:nvCxnSpPr>
                  <p:cNvPr id="56" name="Straight Arrow Connector 55"/>
                  <p:cNvCxnSpPr>
                    <a:stCxn id="54" idx="0"/>
                    <a:endCxn id="51" idx="4"/>
                  </p:cNvCxnSpPr>
                  <p:nvPr/>
                </p:nvCxnSpPr>
                <p:spPr>
                  <a:xfrm flipV="1">
                    <a:off x="1417566" y="2929018"/>
                    <a:ext cx="523910" cy="112841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Arrow Connector 58"/>
                  <p:cNvCxnSpPr>
                    <a:stCxn id="55" idx="0"/>
                    <a:endCxn id="51" idx="4"/>
                  </p:cNvCxnSpPr>
                  <p:nvPr/>
                </p:nvCxnSpPr>
                <p:spPr>
                  <a:xfrm flipH="1" flipV="1">
                    <a:off x="1941476" y="2929018"/>
                    <a:ext cx="541231" cy="112841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6" name="Group 85"/>
                  <p:cNvGrpSpPr/>
                  <p:nvPr/>
                </p:nvGrpSpPr>
                <p:grpSpPr>
                  <a:xfrm>
                    <a:off x="1405591" y="3203722"/>
                    <a:ext cx="508473" cy="461665"/>
                    <a:chOff x="987592" y="2909816"/>
                    <a:chExt cx="508473" cy="461665"/>
                  </a:xfrm>
                </p:grpSpPr>
                <p:sp>
                  <p:nvSpPr>
                    <p:cNvPr id="82" name="Oval 81"/>
                    <p:cNvSpPr/>
                    <p:nvPr/>
                  </p:nvSpPr>
                  <p:spPr>
                    <a:xfrm>
                      <a:off x="1023731" y="2961082"/>
                      <a:ext cx="410399" cy="410399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sz="1800" baseline="-25000" dirty="0"/>
                    </a:p>
                  </p:txBody>
                </p:sp>
                <p:sp>
                  <p:nvSpPr>
                    <p:cNvPr id="85" name="TextBox 84"/>
                    <p:cNvSpPr txBox="1"/>
                    <p:nvPr/>
                  </p:nvSpPr>
                  <p:spPr>
                    <a:xfrm>
                      <a:off x="987592" y="2909816"/>
                      <a:ext cx="50847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p:txBody>
                </p:sp>
              </p:grpSp>
              <p:grpSp>
                <p:nvGrpSpPr>
                  <p:cNvPr id="87" name="Group 86"/>
                  <p:cNvGrpSpPr/>
                  <p:nvPr/>
                </p:nvGrpSpPr>
                <p:grpSpPr>
                  <a:xfrm>
                    <a:off x="2005489" y="3229354"/>
                    <a:ext cx="508473" cy="461665"/>
                    <a:chOff x="987592" y="2909816"/>
                    <a:chExt cx="508473" cy="461665"/>
                  </a:xfrm>
                </p:grpSpPr>
                <p:sp>
                  <p:nvSpPr>
                    <p:cNvPr id="88" name="Oval 87"/>
                    <p:cNvSpPr/>
                    <p:nvPr/>
                  </p:nvSpPr>
                  <p:spPr>
                    <a:xfrm>
                      <a:off x="1023731" y="2961082"/>
                      <a:ext cx="410399" cy="410399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sz="1800" baseline="-25000" dirty="0"/>
                    </a:p>
                  </p:txBody>
                </p:sp>
                <p:sp>
                  <p:nvSpPr>
                    <p:cNvPr id="89" name="TextBox 88"/>
                    <p:cNvSpPr txBox="1"/>
                    <p:nvPr/>
                  </p:nvSpPr>
                  <p:spPr>
                    <a:xfrm>
                      <a:off x="987592" y="2909816"/>
                      <a:ext cx="50847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1" name="TextBox 100"/>
                      <p:cNvSpPr txBox="1"/>
                      <p:nvPr/>
                    </p:nvSpPr>
                    <p:spPr>
                      <a:xfrm>
                        <a:off x="1831669" y="2398922"/>
                        <a:ext cx="23724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Σ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01" name="TextBox 10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31669" y="2398922"/>
                        <a:ext cx="237244" cy="369332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l="-28205" r="-28205" b="-491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4" name="Straight Arrow Connector 103"/>
                  <p:cNvCxnSpPr/>
                  <p:nvPr/>
                </p:nvCxnSpPr>
                <p:spPr>
                  <a:xfrm flipV="1">
                    <a:off x="1950291" y="1735611"/>
                    <a:ext cx="0" cy="46627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2595013" y="3223074"/>
                    <a:ext cx="99302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 smtClean="0"/>
                      <a:t>weights</a:t>
                    </a:r>
                    <a:endParaRPr lang="en-US" sz="2000" dirty="0"/>
                  </a:p>
                </p:txBody>
              </p:sp>
              <p:grpSp>
                <p:nvGrpSpPr>
                  <p:cNvPr id="108" name="Group 107"/>
                  <p:cNvGrpSpPr/>
                  <p:nvPr/>
                </p:nvGrpSpPr>
                <p:grpSpPr>
                  <a:xfrm>
                    <a:off x="679007" y="3201250"/>
                    <a:ext cx="410399" cy="461665"/>
                    <a:chOff x="1023731" y="2909816"/>
                    <a:chExt cx="410399" cy="461665"/>
                  </a:xfrm>
                </p:grpSpPr>
                <p:sp>
                  <p:nvSpPr>
                    <p:cNvPr id="109" name="Oval 108"/>
                    <p:cNvSpPr/>
                    <p:nvPr/>
                  </p:nvSpPr>
                  <p:spPr>
                    <a:xfrm>
                      <a:off x="1023731" y="2961082"/>
                      <a:ext cx="410399" cy="410399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sz="1800" baseline="-25000" dirty="0"/>
                    </a:p>
                  </p:txBody>
                </p:sp>
                <p:sp>
                  <p:nvSpPr>
                    <p:cNvPr id="110" name="TextBox 109"/>
                    <p:cNvSpPr txBox="1"/>
                    <p:nvPr/>
                  </p:nvSpPr>
                  <p:spPr>
                    <a:xfrm>
                      <a:off x="1047226" y="2909816"/>
                      <a:ext cx="34657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</a:t>
                      </a:r>
                      <a:endParaRPr lang="en-US" baseline="-25000" dirty="0"/>
                    </a:p>
                  </p:txBody>
                </p:sp>
              </p:grpSp>
              <p:sp>
                <p:nvSpPr>
                  <p:cNvPr id="224" name="TextBox 223"/>
                  <p:cNvSpPr txBox="1"/>
                  <p:nvPr/>
                </p:nvSpPr>
                <p:spPr>
                  <a:xfrm>
                    <a:off x="353525" y="2871290"/>
                    <a:ext cx="60305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 smtClean="0"/>
                      <a:t>bias</a:t>
                    </a:r>
                    <a:endParaRPr lang="en-US" sz="2000" dirty="0"/>
                  </a:p>
                </p:txBody>
              </p:sp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2825114" y="4125985"/>
                    <a:ext cx="165564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 smtClean="0"/>
                      <a:t>Input features</a:t>
                    </a:r>
                    <a:endParaRPr lang="en-US" sz="2000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2002264" y="2601794"/>
                      <a:ext cx="24570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pt-BR" b="0" i="1" smtClean="0">
                                <a:latin typeface="Cambria Math" charset="0"/>
                              </a:rPr>
                              <m:t>h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" name="TextBox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02264" y="2601794"/>
                      <a:ext cx="245708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29268" r="-26829"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9" name="Oval 228"/>
              <p:cNvSpPr/>
              <p:nvPr/>
            </p:nvSpPr>
            <p:spPr>
              <a:xfrm>
                <a:off x="1163271" y="3694730"/>
                <a:ext cx="410399" cy="41039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3200" baseline="-25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192706" y="3643758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412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249" grpId="0"/>
      <p:bldP spid="251" grpId="0"/>
      <p:bldP spid="74" grpId="0"/>
      <p:bldP spid="75" grpId="0"/>
      <p:bldP spid="7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24921</TotalTime>
  <Words>1628</Words>
  <Application>Microsoft Macintosh PowerPoint</Application>
  <PresentationFormat>On-screen Show (4:3)</PresentationFormat>
  <Paragraphs>325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Cambria Math</vt:lpstr>
      <vt:lpstr>Mangal</vt:lpstr>
      <vt:lpstr>Open Sans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Erwin Ludwig</dc:creator>
  <cp:lastModifiedBy>Debora</cp:lastModifiedBy>
  <cp:revision>251</cp:revision>
  <dcterms:created xsi:type="dcterms:W3CDTF">2017-11-17T07:04:42Z</dcterms:created>
  <dcterms:modified xsi:type="dcterms:W3CDTF">2018-10-29T14:50:43Z</dcterms:modified>
</cp:coreProperties>
</file>